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52" r:id="rId1"/>
  </p:sldMasterIdLst>
  <p:notesMasterIdLst>
    <p:notesMasterId r:id="rId15"/>
  </p:notesMasterIdLst>
  <p:sldIdLst>
    <p:sldId id="357" r:id="rId2"/>
    <p:sldId id="361" r:id="rId3"/>
    <p:sldId id="366" r:id="rId4"/>
    <p:sldId id="359" r:id="rId5"/>
    <p:sldId id="362" r:id="rId6"/>
    <p:sldId id="370" r:id="rId7"/>
    <p:sldId id="365" r:id="rId8"/>
    <p:sldId id="371" r:id="rId9"/>
    <p:sldId id="367" r:id="rId10"/>
    <p:sldId id="368" r:id="rId11"/>
    <p:sldId id="360" r:id="rId12"/>
    <p:sldId id="358" r:id="rId13"/>
    <p:sldId id="369" r:id="rId14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28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92"/>
    <a:srgbClr val="006600"/>
    <a:srgbClr val="FF0000"/>
    <a:srgbClr val="00FF00"/>
    <a:srgbClr val="EAC114"/>
    <a:srgbClr val="9FAE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9" autoAdjust="0"/>
    <p:restoredTop sz="93370" autoAdjust="0"/>
  </p:normalViewPr>
  <p:slideViewPr>
    <p:cSldViewPr snapToGrid="0" showGuides="1">
      <p:cViewPr varScale="1">
        <p:scale>
          <a:sx n="64" d="100"/>
          <a:sy n="64" d="100"/>
        </p:scale>
        <p:origin x="1560" y="48"/>
      </p:cViewPr>
      <p:guideLst>
        <p:guide orient="horz"/>
        <p:guide pos="28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19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endParaRPr lang="ru-RU" dirty="0"/>
          </a:p>
        </p:txBody>
      </p:sp>
      <p:sp>
        <p:nvSpPr>
          <p:cNvPr id="7171" name="Rectangle 8194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endParaRPr lang="ru-RU" dirty="0"/>
          </a:p>
        </p:txBody>
      </p:sp>
      <p:sp>
        <p:nvSpPr>
          <p:cNvPr id="19460" name="Rectangle 819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Notes Placeholder 1536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8197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endParaRPr lang="ru-RU" dirty="0"/>
          </a:p>
        </p:txBody>
      </p:sp>
      <p:sp>
        <p:nvSpPr>
          <p:cNvPr id="15367" name="Slide Number Placeholder 1536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5560" tIns="47780" rIns="95560" bIns="47780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89BA206A-0D1F-4975-BECD-E879D0E853DF}" type="slidenum">
              <a:rPr lang="en-US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389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522414"/>
            <a:ext cx="7772400" cy="1294266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357" y="4082371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8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427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412421"/>
            <a:ext cx="1971675" cy="47645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412421"/>
            <a:ext cx="5800725" cy="47645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46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464AE-0555-466C-8468-38079BFA4DFE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25768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0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83168"/>
            <a:ext cx="7886700" cy="127838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971800"/>
            <a:ext cx="7886700" cy="18605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885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628899"/>
            <a:ext cx="3886200" cy="35480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691721"/>
            <a:ext cx="3886200" cy="34852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1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8870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698296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690257"/>
            <a:ext cx="3868340" cy="2499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959" y="2698296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690257"/>
            <a:ext cx="3887391" cy="24994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06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6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10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30778"/>
            <a:ext cx="2949178" cy="13797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453243"/>
            <a:ext cx="4629150" cy="44078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10542"/>
            <a:ext cx="2949178" cy="31584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771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347106"/>
            <a:ext cx="2949178" cy="144507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47106"/>
            <a:ext cx="4629150" cy="451394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92186"/>
            <a:ext cx="2949178" cy="30768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152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4" cstate="print"/>
          <a:srcRect l="26249"/>
          <a:stretch>
            <a:fillRect/>
          </a:stretch>
        </p:blipFill>
        <p:spPr bwMode="auto">
          <a:xfrm>
            <a:off x="0" y="0"/>
            <a:ext cx="9180512" cy="700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494065"/>
            <a:ext cx="7886700" cy="10182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800350"/>
            <a:ext cx="7886700" cy="3376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266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dirty="0">
          <a:solidFill>
            <a:srgbClr val="002060"/>
          </a:solidFill>
          <a:latin typeface="Etelka Light Pro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/>
              <a:t>Conosciamo</a:t>
            </a:r>
            <a:r>
              <a:rPr lang="fr-FR" dirty="0"/>
              <a:t> la </a:t>
            </a:r>
            <a:r>
              <a:rPr lang="fr-FR" dirty="0" err="1"/>
              <a:t>Paracanoa</a:t>
            </a:r>
            <a:endParaRPr lang="x-none" dirty="0"/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2512334"/>
            <a:ext cx="2923308" cy="1936218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79" y="2512333"/>
            <a:ext cx="2923311" cy="193622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707" y="4350468"/>
            <a:ext cx="2923309" cy="193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336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314183"/>
            <a:ext cx="7886700" cy="1018268"/>
          </a:xfrm>
        </p:spPr>
        <p:txBody>
          <a:bodyPr/>
          <a:lstStyle/>
          <a:p>
            <a:pPr algn="ctr"/>
            <a:r>
              <a:rPr lang="fr-FR" dirty="0"/>
              <a:t> Le </a:t>
            </a:r>
            <a:r>
              <a:rPr lang="fr-FR" dirty="0" err="1"/>
              <a:t>basi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tecnica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9764" y="2512333"/>
            <a:ext cx="8604354" cy="3664629"/>
          </a:xfrm>
        </p:spPr>
        <p:txBody>
          <a:bodyPr>
            <a:normAutofit fontScale="85000" lnSpcReduction="20000"/>
          </a:bodyPr>
          <a:lstStyle/>
          <a:p>
            <a:r>
              <a:rPr lang="it-IT" altLang="it-IT" dirty="0">
                <a:solidFill>
                  <a:srgbClr val="222222"/>
                </a:solidFill>
                <a:latin typeface="inherit"/>
              </a:rPr>
              <a:t>Il movimento segue le stesse regole del gesto dei normodotati con gli adeguati adattamenti</a:t>
            </a:r>
          </a:p>
          <a:p>
            <a:endParaRPr lang="it-IT" altLang="it-IT" sz="2000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srgbClr val="222222"/>
                </a:solidFill>
                <a:latin typeface="inherit"/>
              </a:rPr>
              <a:t>Punto rilevante sarà l’adattamento all’ imbarcazione che permetterà: equilibrio, ampiezze dei movimenti e capacità di trasferire le forze. Questi, assieme alle proprie abilità, saranno elementi determinanti nel creare una sinergia vincente.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it-IT" altLang="it-IT" sz="2000" b="1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srgbClr val="222222"/>
                </a:solidFill>
                <a:latin typeface="inherit"/>
              </a:rPr>
              <a:t>Usare imbarcazioni stabili, dedicare il ​​tempo necessario per imparare una tecnica efficace, saranno elementi fondamentali  prima di passare a programmi di allenamento evoluti caratterizzati da una  tecnica più avanzata</a:t>
            </a:r>
            <a:endParaRPr lang="it-IT" altLang="it-IT" sz="2000" dirty="0">
              <a:latin typeface="Arial" panose="020B0604020202020204" pitchFamily="34" charset="0"/>
            </a:endParaRP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F1D22E4-146A-461E-8B69-17254406A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0CC054B-0CE0-4AE3-80E7-D58DCD939F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C621C19-0C68-4A72-8365-892B83157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14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26" y="1300556"/>
            <a:ext cx="7886700" cy="1018268"/>
          </a:xfrm>
        </p:spPr>
        <p:txBody>
          <a:bodyPr/>
          <a:lstStyle/>
          <a:p>
            <a:r>
              <a:rPr lang="fr-FR" sz="3200" dirty="0"/>
              <a:t>1 Campo gara:  </a:t>
            </a:r>
            <a:r>
              <a:rPr lang="fr-FR" sz="3200" dirty="0" err="1"/>
              <a:t>distanza</a:t>
            </a:r>
            <a:r>
              <a:rPr lang="fr-FR" sz="3200" dirty="0"/>
              <a:t> </a:t>
            </a:r>
            <a:r>
              <a:rPr lang="fr-FR" sz="3200" dirty="0" err="1"/>
              <a:t>paralimpica</a:t>
            </a:r>
            <a:r>
              <a:rPr lang="fr-FR" sz="3200" dirty="0"/>
              <a:t> 200 mt</a:t>
            </a:r>
            <a:endParaRPr lang="x-none" sz="32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4C0767-C619-491F-826B-60EE1B0F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926" y="2332099"/>
            <a:ext cx="5022166" cy="3717799"/>
          </a:xfrm>
        </p:spPr>
        <p:txBody>
          <a:bodyPr>
            <a:normAutofit fontScale="85000" lnSpcReduction="10000"/>
          </a:bodyPr>
          <a:lstStyle/>
          <a:p>
            <a:pPr marL="0"/>
            <a:r>
              <a:rPr lang="fr-FR" dirty="0" err="1"/>
              <a:t>Qualsiasi</a:t>
            </a:r>
            <a:r>
              <a:rPr lang="fr-FR" dirty="0"/>
              <a:t> </a:t>
            </a:r>
            <a:r>
              <a:rPr lang="fr-FR" dirty="0" err="1"/>
              <a:t>ambiente</a:t>
            </a:r>
            <a:r>
              <a:rPr lang="fr-FR" dirty="0"/>
              <a:t> con acqua </a:t>
            </a:r>
            <a:r>
              <a:rPr lang="fr-FR" dirty="0" err="1"/>
              <a:t>piatta</a:t>
            </a:r>
            <a:r>
              <a:rPr lang="fr-FR" dirty="0"/>
              <a:t>:</a:t>
            </a:r>
          </a:p>
          <a:p>
            <a:pPr marL="0" indent="0">
              <a:buNone/>
            </a:pPr>
            <a:r>
              <a:rPr lang="fr-FR" dirty="0"/>
              <a:t>   </a:t>
            </a:r>
            <a:r>
              <a:rPr lang="fr-FR" dirty="0" err="1"/>
              <a:t>fiume</a:t>
            </a:r>
            <a:r>
              <a:rPr lang="fr-FR" dirty="0"/>
              <a:t>, </a:t>
            </a:r>
            <a:r>
              <a:rPr lang="fr-FR" dirty="0" err="1"/>
              <a:t>lago</a:t>
            </a:r>
            <a:r>
              <a:rPr lang="fr-FR" dirty="0"/>
              <a:t>, laguna…</a:t>
            </a:r>
          </a:p>
          <a:p>
            <a:pPr marL="0"/>
            <a:endParaRPr lang="fr-FR" dirty="0"/>
          </a:p>
          <a:p>
            <a:pPr>
              <a:lnSpc>
                <a:spcPct val="110000"/>
              </a:lnSpc>
            </a:pPr>
            <a:r>
              <a:rPr lang="fr-FR" dirty="0"/>
              <a:t>Campo per </a:t>
            </a:r>
            <a:r>
              <a:rPr lang="fr-FR" dirty="0" err="1"/>
              <a:t>competizione</a:t>
            </a:r>
            <a:r>
              <a:rPr lang="fr-FR" dirty="0"/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dirty="0"/>
              <a:t>Percorso 200 m di lunghezza, in line retta. Per iniziare le prime gare sono sufficienti una linea di partenza e una linea di arrivo contrassegnate da 4 boe</a:t>
            </a:r>
            <a:endParaRPr lang="fr-FR" dirty="0"/>
          </a:p>
          <a:p>
            <a:endParaRPr lang="x-none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874" y="2660073"/>
            <a:ext cx="4082471" cy="306185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3121372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4" r="23637" b="32341"/>
          <a:stretch/>
        </p:blipFill>
        <p:spPr>
          <a:xfrm>
            <a:off x="4311362" y="3959802"/>
            <a:ext cx="4603782" cy="202785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4C0767-C619-491F-826B-60EE1B0F8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905" y="2608005"/>
            <a:ext cx="4537364" cy="3475326"/>
          </a:xfrm>
        </p:spPr>
        <p:txBody>
          <a:bodyPr>
            <a:normAutofit fontScale="92500"/>
          </a:bodyPr>
          <a:lstStyle/>
          <a:p>
            <a:r>
              <a:rPr lang="fr-FR" dirty="0"/>
              <a:t>8 o 9 </a:t>
            </a:r>
            <a:r>
              <a:rPr lang="fr-FR" dirty="0" err="1"/>
              <a:t>corsie</a:t>
            </a:r>
            <a:r>
              <a:rPr lang="fr-FR" dirty="0"/>
              <a:t> divise da </a:t>
            </a:r>
            <a:r>
              <a:rPr lang="fr-FR" dirty="0" err="1"/>
              <a:t>linee</a:t>
            </a:r>
            <a:r>
              <a:rPr lang="fr-FR" dirty="0"/>
              <a:t> di </a:t>
            </a:r>
            <a:r>
              <a:rPr lang="fr-FR" dirty="0" err="1"/>
              <a:t>boe</a:t>
            </a:r>
            <a:r>
              <a:rPr lang="fr-FR" dirty="0"/>
              <a:t> </a:t>
            </a:r>
            <a:r>
              <a:rPr lang="fr-FR" dirty="0" err="1"/>
              <a:t>posizionate</a:t>
            </a:r>
            <a:r>
              <a:rPr lang="fr-FR" dirty="0"/>
              <a:t> </a:t>
            </a:r>
            <a:r>
              <a:rPr lang="fr-FR" dirty="0" err="1"/>
              <a:t>ogni</a:t>
            </a:r>
            <a:r>
              <a:rPr lang="fr-FR" dirty="0"/>
              <a:t> 10 </a:t>
            </a:r>
            <a:r>
              <a:rPr lang="fr-FR" dirty="0" err="1"/>
              <a:t>metri</a:t>
            </a:r>
            <a:r>
              <a:rPr lang="fr-FR" dirty="0"/>
              <a:t> </a:t>
            </a:r>
          </a:p>
          <a:p>
            <a:r>
              <a:rPr lang="fr-FR" dirty="0" err="1"/>
              <a:t>Larghezza</a:t>
            </a:r>
            <a:r>
              <a:rPr lang="fr-FR" dirty="0"/>
              <a:t> </a:t>
            </a:r>
            <a:r>
              <a:rPr lang="fr-FR" dirty="0" err="1"/>
              <a:t>della</a:t>
            </a:r>
            <a:r>
              <a:rPr lang="fr-FR" dirty="0"/>
              <a:t> </a:t>
            </a:r>
            <a:r>
              <a:rPr lang="fr-FR" dirty="0" err="1"/>
              <a:t>corsia</a:t>
            </a:r>
            <a:r>
              <a:rPr lang="fr-FR" dirty="0"/>
              <a:t> 9 </a:t>
            </a:r>
            <a:r>
              <a:rPr lang="fr-FR" dirty="0" err="1"/>
              <a:t>metri</a:t>
            </a:r>
            <a:r>
              <a:rPr lang="fr-FR" dirty="0"/>
              <a:t> </a:t>
            </a:r>
          </a:p>
          <a:p>
            <a:r>
              <a:rPr lang="fr-FR" dirty="0" err="1"/>
              <a:t>Sistema</a:t>
            </a:r>
            <a:r>
              <a:rPr lang="fr-FR" dirty="0"/>
              <a:t> automatico per la </a:t>
            </a:r>
            <a:r>
              <a:rPr lang="fr-FR" dirty="0" err="1"/>
              <a:t>partenza</a:t>
            </a:r>
            <a:r>
              <a:rPr lang="fr-FR" dirty="0"/>
              <a:t>, </a:t>
            </a:r>
            <a:r>
              <a:rPr lang="fr-FR" dirty="0" err="1"/>
              <a:t>attendere</a:t>
            </a:r>
            <a:r>
              <a:rPr lang="fr-FR" dirty="0"/>
              <a:t> il </a:t>
            </a:r>
            <a:r>
              <a:rPr lang="fr-FR" dirty="0" err="1"/>
              <a:t>segnale</a:t>
            </a:r>
            <a:r>
              <a:rPr lang="fr-FR" dirty="0"/>
              <a:t> di  </a:t>
            </a:r>
            <a:r>
              <a:rPr lang="fr-FR" dirty="0" err="1"/>
              <a:t>Pronti</a:t>
            </a:r>
            <a:r>
              <a:rPr lang="fr-FR" dirty="0"/>
              <a:t>…</a:t>
            </a:r>
            <a:r>
              <a:rPr lang="fr-FR" dirty="0" err="1"/>
              <a:t>Partenza</a:t>
            </a:r>
            <a:r>
              <a:rPr lang="fr-FR" dirty="0"/>
              <a:t>…Via</a:t>
            </a:r>
          </a:p>
          <a:p>
            <a:r>
              <a:rPr lang="fr-FR" dirty="0"/>
              <a:t>200 m per </a:t>
            </a:r>
            <a:r>
              <a:rPr lang="fr-FR" dirty="0" err="1"/>
              <a:t>raggiungere</a:t>
            </a:r>
            <a:r>
              <a:rPr lang="fr-FR" dirty="0"/>
              <a:t> il </a:t>
            </a:r>
            <a:r>
              <a:rPr lang="fr-FR" dirty="0" err="1"/>
              <a:t>traguardo</a:t>
            </a:r>
            <a:endParaRPr lang="x-none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BB92DC3-F7A3-4BA0-BC0B-AF725FB6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26" y="1300556"/>
            <a:ext cx="7886700" cy="1018268"/>
          </a:xfrm>
        </p:spPr>
        <p:txBody>
          <a:bodyPr/>
          <a:lstStyle/>
          <a:p>
            <a:r>
              <a:rPr lang="fr-FR" sz="3200" dirty="0"/>
              <a:t>2 Il Campo Gara </a:t>
            </a:r>
            <a:r>
              <a:rPr lang="fr-FR" sz="3200" dirty="0" err="1"/>
              <a:t>distanza</a:t>
            </a:r>
            <a:r>
              <a:rPr lang="fr-FR" sz="3200" dirty="0"/>
              <a:t> </a:t>
            </a:r>
            <a:r>
              <a:rPr lang="fr-FR" sz="3200" dirty="0" err="1"/>
              <a:t>paralimpica</a:t>
            </a:r>
            <a:r>
              <a:rPr lang="fr-FR" sz="3200" dirty="0"/>
              <a:t> 200 mt  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277783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771156"/>
            <a:ext cx="7886700" cy="1018268"/>
          </a:xfrm>
        </p:spPr>
        <p:txBody>
          <a:bodyPr/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it-IT" altLang="it-IT" sz="4000" dirty="0">
                <a:solidFill>
                  <a:srgbClr val="222222"/>
                </a:solidFill>
                <a:latin typeface="inherit"/>
              </a:rPr>
              <a:t>Divertiti a migliorare le tue abilità, vivi la velocità sull'acqua</a:t>
            </a:r>
            <a:r>
              <a:rPr lang="it-IT" altLang="it-IT" sz="1100" dirty="0">
                <a:solidFill>
                  <a:schemeClr val="tx1"/>
                </a:solidFill>
              </a:rPr>
              <a:t> </a:t>
            </a:r>
            <a:endParaRPr lang="it-IT" altLang="it-IT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36" y="3426004"/>
            <a:ext cx="3806245" cy="2537496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1" y="3426004"/>
            <a:ext cx="3936963" cy="2537496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C2839597-1541-4CE0-AF73-89F9C9CA9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76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182" y="1579418"/>
            <a:ext cx="7961168" cy="4597544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Come </a:t>
            </a:r>
            <a:r>
              <a:rPr lang="fr-FR" dirty="0" err="1"/>
              <a:t>iniziare</a:t>
            </a:r>
            <a:endParaRPr lang="fr-FR" dirty="0"/>
          </a:p>
          <a:p>
            <a:r>
              <a:rPr lang="fr-FR" dirty="0"/>
              <a:t>Le </a:t>
            </a:r>
            <a:r>
              <a:rPr lang="fr-FR" dirty="0" err="1"/>
              <a:t>imbarcazioni</a:t>
            </a:r>
            <a:r>
              <a:rPr lang="fr-FR" dirty="0"/>
              <a:t> </a:t>
            </a:r>
          </a:p>
          <a:p>
            <a:r>
              <a:rPr lang="fr-FR" dirty="0"/>
              <a:t>Le pagaie</a:t>
            </a:r>
          </a:p>
          <a:p>
            <a:r>
              <a:rPr lang="fr-FR" dirty="0" err="1"/>
              <a:t>Gli</a:t>
            </a:r>
            <a:r>
              <a:rPr lang="fr-FR" dirty="0"/>
              <a:t> </a:t>
            </a:r>
            <a:r>
              <a:rPr lang="fr-FR" dirty="0" err="1"/>
              <a:t>adattamenti</a:t>
            </a:r>
            <a:r>
              <a:rPr lang="fr-FR" dirty="0"/>
              <a:t>  </a:t>
            </a:r>
          </a:p>
          <a:p>
            <a:r>
              <a:rPr lang="fr-FR" dirty="0"/>
              <a:t>Le </a:t>
            </a:r>
            <a:r>
              <a:rPr lang="fr-FR" dirty="0" err="1"/>
              <a:t>competizione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 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0"/>
          <a:stretch/>
        </p:blipFill>
        <p:spPr>
          <a:xfrm>
            <a:off x="3643745" y="1953106"/>
            <a:ext cx="5185931" cy="4223856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696077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4325" y="1623838"/>
            <a:ext cx="8515350" cy="1018268"/>
          </a:xfrm>
        </p:spPr>
        <p:txBody>
          <a:bodyPr/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it-IT" altLang="it-IT" dirty="0">
                <a:solidFill>
                  <a:srgbClr val="222222"/>
                </a:solidFill>
                <a:latin typeface="inherit"/>
              </a:rPr>
              <a:t>Come iniziare:</a:t>
            </a:r>
            <a:br>
              <a:rPr lang="it-IT" altLang="it-IT" dirty="0">
                <a:solidFill>
                  <a:srgbClr val="222222"/>
                </a:solidFill>
                <a:latin typeface="inherit"/>
              </a:rPr>
            </a:br>
            <a:r>
              <a:rPr lang="it-IT" altLang="it-IT" dirty="0">
                <a:solidFill>
                  <a:srgbClr val="222222"/>
                </a:solidFill>
                <a:latin typeface="inherit"/>
              </a:rPr>
              <a:t> pagaiare è un'abilità diffusa in tutto il mondo !</a:t>
            </a:r>
            <a:r>
              <a:rPr lang="it-IT" altLang="it-IT" sz="1200" dirty="0">
                <a:solidFill>
                  <a:schemeClr val="tx1"/>
                </a:solidFill>
              </a:rPr>
              <a:t> </a:t>
            </a:r>
            <a:endParaRPr lang="it-IT" altLang="it-IT" sz="36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2" y="2793105"/>
            <a:ext cx="2826328" cy="188262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0" y="3055748"/>
            <a:ext cx="2687781" cy="17918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62" y="4690268"/>
            <a:ext cx="3331647" cy="16529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0" y="4847603"/>
            <a:ext cx="3988304" cy="14956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40" y="3509375"/>
            <a:ext cx="4314456" cy="1356357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3E3668BD-6211-49C9-9DD6-E95CAB0CB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803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</a:t>
            </a:r>
            <a:r>
              <a:rPr lang="fr-FR" dirty="0" err="1"/>
              <a:t>imbarcazioni</a:t>
            </a:r>
            <a:r>
              <a:rPr lang="fr-FR" dirty="0"/>
              <a:t>: KAYAK = K1</a:t>
            </a:r>
            <a:endParaRPr lang="x-none" dirty="0"/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082" y="2512333"/>
            <a:ext cx="3114027" cy="2076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5" y="2532567"/>
            <a:ext cx="3366655" cy="2524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199231"/>
            <a:ext cx="3269673" cy="2165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3255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</a:t>
            </a:r>
            <a:r>
              <a:rPr lang="fr-FR" dirty="0" err="1"/>
              <a:t>imbarcazioni</a:t>
            </a:r>
            <a:r>
              <a:rPr lang="fr-FR" dirty="0"/>
              <a:t>: VA’ A= V1</a:t>
            </a:r>
            <a:endParaRPr lang="x-none" dirty="0"/>
          </a:p>
        </p:txBody>
      </p:sp>
      <p:pic>
        <p:nvPicPr>
          <p:cNvPr id="13" name="Espace réservé du contenu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" y="2512333"/>
            <a:ext cx="3134219" cy="2297690"/>
          </a:xfr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3" y="4810023"/>
            <a:ext cx="2191166" cy="151457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98" y="2512333"/>
            <a:ext cx="5718399" cy="381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6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88793C2-E65A-49FB-A1D4-F788A4BD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093" y="282998"/>
            <a:ext cx="7886700" cy="1018268"/>
          </a:xfrm>
        </p:spPr>
        <p:txBody>
          <a:bodyPr/>
          <a:lstStyle/>
          <a:p>
            <a:pPr algn="ctr"/>
            <a:r>
              <a:rPr lang="it-IT" sz="4000" dirty="0">
                <a:solidFill>
                  <a:schemeClr val="bg1"/>
                </a:solidFill>
              </a:rPr>
              <a:t>Regolamento Imbarcazioni</a:t>
            </a:r>
            <a:br>
              <a:rPr lang="it-IT" sz="4000" dirty="0">
                <a:solidFill>
                  <a:schemeClr val="bg1"/>
                </a:solidFill>
              </a:rPr>
            </a:br>
            <a:r>
              <a:rPr lang="it-IT" sz="4000" dirty="0">
                <a:solidFill>
                  <a:schemeClr val="bg1"/>
                </a:solidFill>
              </a:rPr>
              <a:t> </a:t>
            </a:r>
            <a:endParaRPr lang="x-none" sz="4000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 </a:t>
            </a:r>
          </a:p>
          <a:p>
            <a:endParaRPr lang="fr-FR" dirty="0"/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A41EF6C-2163-47C4-9A4E-D93AD1A195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2156"/>
              </p:ext>
            </p:extLst>
          </p:nvPr>
        </p:nvGraphicFramePr>
        <p:xfrm>
          <a:off x="407963" y="1301266"/>
          <a:ext cx="7886701" cy="2453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94468">
                  <a:extLst>
                    <a:ext uri="{9D8B030D-6E8A-4147-A177-3AD203B41FA5}">
                      <a16:colId xmlns:a16="http://schemas.microsoft.com/office/drawing/2014/main" val="443693263"/>
                    </a:ext>
                  </a:extLst>
                </a:gridCol>
                <a:gridCol w="2106108">
                  <a:extLst>
                    <a:ext uri="{9D8B030D-6E8A-4147-A177-3AD203B41FA5}">
                      <a16:colId xmlns:a16="http://schemas.microsoft.com/office/drawing/2014/main" val="1711864074"/>
                    </a:ext>
                  </a:extLst>
                </a:gridCol>
                <a:gridCol w="3286125">
                  <a:extLst>
                    <a:ext uri="{9D8B030D-6E8A-4147-A177-3AD203B41FA5}">
                      <a16:colId xmlns:a16="http://schemas.microsoft.com/office/drawing/2014/main" val="1992490792"/>
                    </a:ext>
                  </a:extLst>
                </a:gridCol>
              </a:tblGrid>
              <a:tr h="416643"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IMBARCAZIONI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Kayak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u="none" strike="noStrike">
                          <a:effectLst/>
                        </a:rPr>
                        <a:t>Va´a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9791144"/>
                  </a:ext>
                </a:extLst>
              </a:tr>
              <a:tr h="405069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u="none" strike="noStrike" dirty="0">
                          <a:effectLst/>
                        </a:rPr>
                        <a:t>Max lunghezza (cm)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1" u="none" strike="noStrike" dirty="0">
                          <a:effectLst/>
                        </a:rPr>
                        <a:t>520</a:t>
                      </a:r>
                      <a:endParaRPr lang="es-C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1" u="none" strike="noStrike" dirty="0">
                          <a:effectLst/>
                        </a:rPr>
                        <a:t>730</a:t>
                      </a:r>
                      <a:endParaRPr lang="es-C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2938926"/>
                  </a:ext>
                </a:extLst>
              </a:tr>
              <a:tr h="405069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u="none" strike="noStrike" dirty="0">
                          <a:effectLst/>
                        </a:rPr>
                        <a:t>Min larghezza (cm)</a:t>
                      </a:r>
                      <a:endParaRPr lang="es-C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1" u="none" strike="noStrike" dirty="0">
                          <a:effectLst/>
                        </a:rPr>
                        <a:t>50*</a:t>
                      </a:r>
                      <a:endParaRPr lang="es-C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u="none" strike="noStrike">
                          <a:effectLst/>
                        </a:rPr>
                        <a:t> </a:t>
                      </a:r>
                      <a:endParaRPr lang="es-CL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46660"/>
                  </a:ext>
                </a:extLst>
              </a:tr>
              <a:tr h="405069">
                <a:tc>
                  <a:txBody>
                    <a:bodyPr/>
                    <a:lstStyle/>
                    <a:p>
                      <a:pPr algn="l" fontAlgn="b"/>
                      <a:r>
                        <a:rPr lang="es-CL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 peso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1" u="none" strike="noStrike" dirty="0">
                          <a:effectLst/>
                        </a:rPr>
                        <a:t>12 kg</a:t>
                      </a:r>
                      <a:endParaRPr lang="es-C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2000" b="1" u="none" strike="noStrike" dirty="0">
                          <a:effectLst/>
                        </a:rPr>
                        <a:t>13kg**</a:t>
                      </a:r>
                      <a:endParaRPr lang="es-C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7767558"/>
                  </a:ext>
                </a:extLst>
              </a:tr>
              <a:tr h="40506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 dirty="0">
                          <a:effectLst/>
                        </a:rPr>
                        <a:t>Nota: * </a:t>
                      </a:r>
                      <a:r>
                        <a:rPr lang="it-IT" sz="2000" dirty="0"/>
                        <a:t>misurato a 10 cm dal fondo dello scafo</a:t>
                      </a:r>
                      <a:endParaRPr lang="es-MX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0897843"/>
                  </a:ext>
                </a:extLst>
              </a:tr>
              <a:tr h="41664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MX" sz="2000" u="none" strike="noStrike" dirty="0">
                          <a:effectLst/>
                        </a:rPr>
                        <a:t>** </a:t>
                      </a:r>
                      <a:r>
                        <a:rPr lang="it-IT" sz="2000" dirty="0"/>
                        <a:t>scafo, ama e 2 </a:t>
                      </a:r>
                      <a:r>
                        <a:rPr lang="it-IT" sz="2000" dirty="0" err="1"/>
                        <a:t>ako</a:t>
                      </a:r>
                      <a:endParaRPr lang="it-IT" sz="2000" dirty="0"/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361388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198F54A2-159C-40DE-BA5A-E5BFBE1763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3842333"/>
            <a:ext cx="8314006" cy="14115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F588EA9-F76C-4F23-8661-392FCD6D6F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5492551"/>
            <a:ext cx="7689971" cy="80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04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494064"/>
            <a:ext cx="7886700" cy="1577747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sz="3600" dirty="0" err="1"/>
              <a:t>Pagaia</a:t>
            </a:r>
            <a:r>
              <a:rPr lang="fr-FR" sz="3600" dirty="0"/>
              <a:t> per Kayak (</a:t>
            </a:r>
            <a:r>
              <a:rPr lang="fr-FR" sz="3600" dirty="0" err="1"/>
              <a:t>doppia</a:t>
            </a:r>
            <a:r>
              <a:rPr lang="fr-FR" sz="3600" dirty="0"/>
              <a:t> pala) </a:t>
            </a:r>
            <a:br>
              <a:rPr lang="fr-FR" sz="3600" dirty="0"/>
            </a:br>
            <a:r>
              <a:rPr lang="fr-FR" sz="3600" dirty="0"/>
              <a:t> - pala </a:t>
            </a:r>
            <a:r>
              <a:rPr lang="fr-FR" sz="3600" dirty="0" err="1"/>
              <a:t>piatta</a:t>
            </a:r>
            <a:r>
              <a:rPr lang="fr-FR" sz="3600" dirty="0"/>
              <a:t>  </a:t>
            </a:r>
            <a:br>
              <a:rPr lang="fr-FR" sz="3600" dirty="0"/>
            </a:br>
            <a:r>
              <a:rPr lang="fr-FR" sz="3600" dirty="0"/>
              <a:t> - </a:t>
            </a:r>
            <a:r>
              <a:rPr lang="fr-FR" sz="3600" dirty="0" err="1"/>
              <a:t>cucchiaio</a:t>
            </a:r>
            <a:r>
              <a:rPr lang="fr-FR" sz="3600" dirty="0"/>
              <a:t> ad </a:t>
            </a:r>
            <a:r>
              <a:rPr lang="fr-FR" sz="3600" dirty="0" err="1"/>
              <a:t>elica</a:t>
            </a:r>
            <a:r>
              <a:rPr lang="fr-FR" sz="3600" dirty="0"/>
              <a:t> 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38" y="3071812"/>
            <a:ext cx="3002962" cy="3002962"/>
          </a:xfrm>
        </p:spPr>
      </p:pic>
      <p:pic>
        <p:nvPicPr>
          <p:cNvPr id="1026" name="Picture 2" descr="https://www.canoe-kayak-mag.fr/wp-content/uploads/2017/02/maxime_beaumont_2%C2%A9julien_crosni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363" y="18650526"/>
            <a:ext cx="11204573" cy="745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3071812"/>
            <a:ext cx="2200275" cy="22002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862" y="3191286"/>
            <a:ext cx="2883488" cy="288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14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49" y="1494065"/>
            <a:ext cx="8302335" cy="1018268"/>
          </a:xfrm>
        </p:spPr>
        <p:txBody>
          <a:bodyPr/>
          <a:lstStyle/>
          <a:p>
            <a:r>
              <a:rPr lang="fr-FR" sz="3600" dirty="0" err="1"/>
              <a:t>Pagaia</a:t>
            </a:r>
            <a:r>
              <a:rPr lang="fr-FR" sz="3600" dirty="0"/>
              <a:t> per </a:t>
            </a:r>
            <a:r>
              <a:rPr lang="fr-FR" sz="3600" dirty="0" err="1"/>
              <a:t>Va’a</a:t>
            </a:r>
            <a:r>
              <a:rPr lang="fr-FR" sz="3600" dirty="0"/>
              <a:t> (pala </a:t>
            </a:r>
            <a:r>
              <a:rPr lang="fr-FR" sz="3600" dirty="0" err="1"/>
              <a:t>singola</a:t>
            </a:r>
            <a:r>
              <a:rPr lang="fr-FR" sz="3600" dirty="0"/>
              <a:t>) </a:t>
            </a:r>
            <a:br>
              <a:rPr lang="it-IT" sz="3600" dirty="0"/>
            </a:br>
            <a:r>
              <a:rPr lang="it-IT" sz="3600" dirty="0"/>
              <a:t>-pala tahitiana</a:t>
            </a:r>
            <a:br>
              <a:rPr lang="it-IT" sz="3600" dirty="0"/>
            </a:br>
            <a:r>
              <a:rPr lang="it-IT" sz="3600" dirty="0"/>
              <a:t>-pala canadese velocità</a:t>
            </a:r>
            <a:endParaRPr lang="fr-FR" sz="36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325" y="2740828"/>
            <a:ext cx="3519053" cy="3519053"/>
          </a:xfrm>
          <a:prstGeom prst="rect">
            <a:avLst/>
          </a:prstGeom>
        </p:spPr>
      </p:pic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812049"/>
            <a:ext cx="2554814" cy="3376613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4A421A7-851D-40FF-84DA-9D4339F4D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144" y="3035527"/>
            <a:ext cx="2821841" cy="26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37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3281" y="1451861"/>
            <a:ext cx="8640041" cy="1018268"/>
          </a:xfrm>
        </p:spPr>
        <p:txBody>
          <a:bodyPr/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it-IT" altLang="it-IT" sz="2800" dirty="0">
                <a:solidFill>
                  <a:srgbClr val="222222"/>
                </a:solidFill>
                <a:latin typeface="inherit"/>
              </a:rPr>
              <a:t>Fondamentale sarà la personalizzazione dell’assetto all’interno dello scafo al fine di avere la miglior «performance» in relazione del tipo di disabilità</a:t>
            </a:r>
            <a:r>
              <a:rPr lang="it-IT" altLang="it-IT" sz="2800" dirty="0">
                <a:solidFill>
                  <a:schemeClr val="tx1"/>
                </a:solidFill>
              </a:rPr>
              <a:t> </a:t>
            </a:r>
            <a:endParaRPr lang="it-IT" altLang="it-IT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1" y="2796770"/>
            <a:ext cx="2473036" cy="1854777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132" y="3326600"/>
            <a:ext cx="1766596" cy="132494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861" y="3178660"/>
            <a:ext cx="1792139" cy="319148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41" y="2740888"/>
            <a:ext cx="2063750" cy="154781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170" y="4181122"/>
            <a:ext cx="2918691" cy="218901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7"/>
          <a:stretch/>
        </p:blipFill>
        <p:spPr>
          <a:xfrm>
            <a:off x="1827858" y="4651547"/>
            <a:ext cx="2611870" cy="1718593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458F7872-043B-4FC4-A3B0-5473F2A89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37948"/>
      </p:ext>
    </p:extLst>
  </p:cSld>
  <p:clrMapOvr>
    <a:masterClrMapping/>
  </p:clrMapOvr>
</p:sld>
</file>

<file path=ppt/theme/theme1.xml><?xml version="1.0" encoding="utf-8"?>
<a:theme xmlns:a="http://schemas.openxmlformats.org/drawingml/2006/main" name="ICF powerpoint template N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11C1F118-85C2-4BF3-BA04-7929B5A4BB88}" vid="{F907CF2D-3781-4D3C-AF99-B87DF7BA679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ICF powerpoint template NH</Template>
  <TotalTime>375</TotalTime>
  <Words>351</Words>
  <Application>Microsoft Office PowerPoint</Application>
  <PresentationFormat>Presentazione su schermo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9" baseType="lpstr">
      <vt:lpstr>Arial</vt:lpstr>
      <vt:lpstr>Calibri</vt:lpstr>
      <vt:lpstr>Etelka Light Pro</vt:lpstr>
      <vt:lpstr>Helvetica</vt:lpstr>
      <vt:lpstr>inherit</vt:lpstr>
      <vt:lpstr>ICF powerpoint template NH</vt:lpstr>
      <vt:lpstr>Conosciamo la Paracanoa</vt:lpstr>
      <vt:lpstr>Presentazione standard di PowerPoint</vt:lpstr>
      <vt:lpstr>Come iniziare:  pagaiare è un'abilità diffusa in tutto il mondo ! </vt:lpstr>
      <vt:lpstr>Le imbarcazioni: KAYAK = K1</vt:lpstr>
      <vt:lpstr>Le imbarcazioni: VA’ A= V1</vt:lpstr>
      <vt:lpstr>Regolamento Imbarcazioni  </vt:lpstr>
      <vt:lpstr> Pagaia per Kayak (doppia pala)   - pala piatta    - cucchiaio ad elica </vt:lpstr>
      <vt:lpstr>Pagaia per Va’a (pala singola)  -pala tahitiana -pala canadese velocità</vt:lpstr>
      <vt:lpstr>Fondamentale sarà la personalizzazione dell’assetto all’interno dello scafo al fine di avere la miglior «performance» in relazione del tipo di disabilità </vt:lpstr>
      <vt:lpstr> Le basi della tecnica </vt:lpstr>
      <vt:lpstr>1 Campo gara:  distanza paralimpica 200 mt</vt:lpstr>
      <vt:lpstr>2 Il Campo Gara distanza paralimpica 200 mt  </vt:lpstr>
      <vt:lpstr>Divertiti a migliorare le tue abilità, vivi la velocità sull'acqua </vt:lpstr>
    </vt:vector>
  </TitlesOfParts>
  <Company>TechSmith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r.eash</dc:creator>
  <cp:lastModifiedBy>ACER</cp:lastModifiedBy>
  <cp:revision>1038</cp:revision>
  <dcterms:created xsi:type="dcterms:W3CDTF">2017-08-21T08:48:16Z</dcterms:created>
  <dcterms:modified xsi:type="dcterms:W3CDTF">2020-05-31T07:08:19Z</dcterms:modified>
</cp:coreProperties>
</file>