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19"/>
  </p:notesMasterIdLst>
  <p:sldIdLst>
    <p:sldId id="357" r:id="rId2"/>
    <p:sldId id="370" r:id="rId3"/>
    <p:sldId id="371" r:id="rId4"/>
    <p:sldId id="372" r:id="rId5"/>
    <p:sldId id="361" r:id="rId6"/>
    <p:sldId id="360" r:id="rId7"/>
    <p:sldId id="358" r:id="rId8"/>
    <p:sldId id="359" r:id="rId9"/>
    <p:sldId id="362" r:id="rId10"/>
    <p:sldId id="363" r:id="rId11"/>
    <p:sldId id="365" r:id="rId12"/>
    <p:sldId id="364" r:id="rId13"/>
    <p:sldId id="367" r:id="rId14"/>
    <p:sldId id="366" r:id="rId15"/>
    <p:sldId id="368" r:id="rId16"/>
    <p:sldId id="369" r:id="rId17"/>
    <p:sldId id="374" r:id="rId1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06600"/>
    <a:srgbClr val="FF0000"/>
    <a:srgbClr val="00FF00"/>
    <a:srgbClr val="EAC114"/>
    <a:srgbClr val="9FA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93370" autoAdjust="0"/>
  </p:normalViewPr>
  <p:slideViewPr>
    <p:cSldViewPr snapToGrid="0" showGuides="1">
      <p:cViewPr varScale="1">
        <p:scale>
          <a:sx n="79" d="100"/>
          <a:sy n="79" d="100"/>
        </p:scale>
        <p:origin x="1830" y="54"/>
      </p:cViewPr>
      <p:guideLst>
        <p:guide orient="horz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37A63-0C5B-4CEC-B21C-4CB948572E0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1A7F8-CAF8-4F32-8154-E130B57EE71C}">
      <dgm:prSet phldrT="[Texto]"/>
      <dgm:spPr/>
      <dgm:t>
        <a:bodyPr/>
        <a:lstStyle/>
        <a:p>
          <a:r>
            <a:rPr lang="pt-PT" dirty="0"/>
            <a:t>canoagem</a:t>
          </a:r>
          <a:endParaRPr lang="en-US" dirty="0"/>
        </a:p>
      </dgm:t>
    </dgm:pt>
    <dgm:pt modelId="{3FC3AE35-8419-434C-BFCD-E12B75BA479B}" type="parTrans" cxnId="{E8099257-7AFC-44E4-8455-48559D4F262C}">
      <dgm:prSet/>
      <dgm:spPr/>
      <dgm:t>
        <a:bodyPr/>
        <a:lstStyle/>
        <a:p>
          <a:endParaRPr lang="en-US"/>
        </a:p>
      </dgm:t>
    </dgm:pt>
    <dgm:pt modelId="{40676AF3-52E8-4CFC-A281-77167EEA61CA}" type="sibTrans" cxnId="{E8099257-7AFC-44E4-8455-48559D4F262C}">
      <dgm:prSet/>
      <dgm:spPr/>
      <dgm:t>
        <a:bodyPr/>
        <a:lstStyle/>
        <a:p>
          <a:endParaRPr lang="en-US"/>
        </a:p>
      </dgm:t>
    </dgm:pt>
    <dgm:pt modelId="{69CFF131-9ED4-4C06-BF33-0E74F59C1320}">
      <dgm:prSet phldrT="[Texto]"/>
      <dgm:spPr/>
      <dgm:t>
        <a:bodyPr/>
        <a:lstStyle/>
        <a:p>
          <a:r>
            <a:rPr lang="pt-PT" dirty="0"/>
            <a:t>Estimulo motor</a:t>
          </a:r>
          <a:endParaRPr lang="en-US" dirty="0"/>
        </a:p>
      </dgm:t>
    </dgm:pt>
    <dgm:pt modelId="{C6B84127-9183-4BBE-BF10-9FE75986501F}" type="parTrans" cxnId="{CDAEA3C8-EB94-4E5C-ACD8-0865A1CF5717}">
      <dgm:prSet/>
      <dgm:spPr/>
      <dgm:t>
        <a:bodyPr/>
        <a:lstStyle/>
        <a:p>
          <a:endParaRPr lang="en-US"/>
        </a:p>
      </dgm:t>
    </dgm:pt>
    <dgm:pt modelId="{3396D4DB-0AC8-467A-9E3F-B630901C0534}" type="sibTrans" cxnId="{CDAEA3C8-EB94-4E5C-ACD8-0865A1CF5717}">
      <dgm:prSet/>
      <dgm:spPr/>
      <dgm:t>
        <a:bodyPr/>
        <a:lstStyle/>
        <a:p>
          <a:endParaRPr lang="en-US"/>
        </a:p>
      </dgm:t>
    </dgm:pt>
    <dgm:pt modelId="{CB5933D3-C5AB-4529-AA5B-E3D088D0D0C9}">
      <dgm:prSet phldrT="[Texto]"/>
      <dgm:spPr/>
      <dgm:t>
        <a:bodyPr/>
        <a:lstStyle/>
        <a:p>
          <a:r>
            <a:rPr lang="pt-PT" dirty="0"/>
            <a:t>Meio aquático</a:t>
          </a:r>
          <a:endParaRPr lang="en-US" dirty="0"/>
        </a:p>
      </dgm:t>
    </dgm:pt>
    <dgm:pt modelId="{106D1A77-765E-4A61-817D-094606EEC24C}" type="parTrans" cxnId="{314DF206-B465-4497-85D5-7C370B8F2D97}">
      <dgm:prSet/>
      <dgm:spPr/>
      <dgm:t>
        <a:bodyPr/>
        <a:lstStyle/>
        <a:p>
          <a:endParaRPr lang="en-US"/>
        </a:p>
      </dgm:t>
    </dgm:pt>
    <dgm:pt modelId="{C81E715B-D0E7-4641-BD13-6FB23FDFBBC7}" type="sibTrans" cxnId="{314DF206-B465-4497-85D5-7C370B8F2D97}">
      <dgm:prSet/>
      <dgm:spPr/>
      <dgm:t>
        <a:bodyPr/>
        <a:lstStyle/>
        <a:p>
          <a:endParaRPr lang="en-US"/>
        </a:p>
      </dgm:t>
    </dgm:pt>
    <dgm:pt modelId="{98586AEC-9211-4333-8756-463BF4BD870E}">
      <dgm:prSet phldrT="[Texto]"/>
      <dgm:spPr/>
      <dgm:t>
        <a:bodyPr/>
        <a:lstStyle/>
        <a:p>
          <a:r>
            <a:rPr lang="pt-PT" dirty="0"/>
            <a:t>inclusão</a:t>
          </a:r>
          <a:endParaRPr lang="en-US" dirty="0"/>
        </a:p>
      </dgm:t>
    </dgm:pt>
    <dgm:pt modelId="{02B081BA-BE43-44CC-8F7E-94E538C56BFB}" type="parTrans" cxnId="{695BB64D-3DD6-4565-BE7B-661CA0E1A052}">
      <dgm:prSet/>
      <dgm:spPr/>
      <dgm:t>
        <a:bodyPr/>
        <a:lstStyle/>
        <a:p>
          <a:endParaRPr lang="en-US"/>
        </a:p>
      </dgm:t>
    </dgm:pt>
    <dgm:pt modelId="{3EA61C24-358E-401E-B8D0-2D2325B0E3EB}" type="sibTrans" cxnId="{695BB64D-3DD6-4565-BE7B-661CA0E1A052}">
      <dgm:prSet/>
      <dgm:spPr/>
      <dgm:t>
        <a:bodyPr/>
        <a:lstStyle/>
        <a:p>
          <a:endParaRPr lang="en-US"/>
        </a:p>
      </dgm:t>
    </dgm:pt>
    <dgm:pt modelId="{0E0EA835-80E9-4DAB-AEA0-259762FAD194}">
      <dgm:prSet phldrT="[Texto]"/>
      <dgm:spPr/>
      <dgm:t>
        <a:bodyPr/>
        <a:lstStyle/>
        <a:p>
          <a:r>
            <a:rPr lang="pt-PT" dirty="0"/>
            <a:t>natureza</a:t>
          </a:r>
          <a:endParaRPr lang="en-US" dirty="0"/>
        </a:p>
      </dgm:t>
    </dgm:pt>
    <dgm:pt modelId="{BF0E25DB-E61C-4147-BB3E-D964254C7B26}" type="parTrans" cxnId="{F8FA4095-70F9-44DD-B654-F96185D1834C}">
      <dgm:prSet/>
      <dgm:spPr/>
      <dgm:t>
        <a:bodyPr/>
        <a:lstStyle/>
        <a:p>
          <a:endParaRPr lang="en-US"/>
        </a:p>
      </dgm:t>
    </dgm:pt>
    <dgm:pt modelId="{CA3F14EB-8316-40EA-941F-E39CE5B88249}" type="sibTrans" cxnId="{F8FA4095-70F9-44DD-B654-F96185D1834C}">
      <dgm:prSet/>
      <dgm:spPr/>
      <dgm:t>
        <a:bodyPr/>
        <a:lstStyle/>
        <a:p>
          <a:endParaRPr lang="en-US"/>
        </a:p>
      </dgm:t>
    </dgm:pt>
    <dgm:pt modelId="{088786F4-090B-45CC-AA2D-B504A4E2627A}" type="pres">
      <dgm:prSet presAssocID="{DE637A63-0C5B-4CEC-B21C-4CB948572E09}" presName="composite" presStyleCnt="0">
        <dgm:presLayoutVars>
          <dgm:chMax val="1"/>
          <dgm:dir/>
          <dgm:resizeHandles val="exact"/>
        </dgm:presLayoutVars>
      </dgm:prSet>
      <dgm:spPr/>
    </dgm:pt>
    <dgm:pt modelId="{A3E2F528-14DA-4471-81C9-90B5DB454710}" type="pres">
      <dgm:prSet presAssocID="{DE637A63-0C5B-4CEC-B21C-4CB948572E09}" presName="radial" presStyleCnt="0">
        <dgm:presLayoutVars>
          <dgm:animLvl val="ctr"/>
        </dgm:presLayoutVars>
      </dgm:prSet>
      <dgm:spPr/>
    </dgm:pt>
    <dgm:pt modelId="{C7BD2A71-F20A-42D6-A3C8-FFF814C41B25}" type="pres">
      <dgm:prSet presAssocID="{0E01A7F8-CAF8-4F32-8154-E130B57EE71C}" presName="centerShape" presStyleLbl="vennNode1" presStyleIdx="0" presStyleCnt="5"/>
      <dgm:spPr/>
    </dgm:pt>
    <dgm:pt modelId="{89DE0F8E-BA86-495F-984F-92C4D4DDD65F}" type="pres">
      <dgm:prSet presAssocID="{69CFF131-9ED4-4C06-BF33-0E74F59C1320}" presName="node" presStyleLbl="vennNode1" presStyleIdx="1" presStyleCnt="5">
        <dgm:presLayoutVars>
          <dgm:bulletEnabled val="1"/>
        </dgm:presLayoutVars>
      </dgm:prSet>
      <dgm:spPr/>
    </dgm:pt>
    <dgm:pt modelId="{9507D887-5D4C-43AE-A4ED-F3FBC2823713}" type="pres">
      <dgm:prSet presAssocID="{CB5933D3-C5AB-4529-AA5B-E3D088D0D0C9}" presName="node" presStyleLbl="vennNode1" presStyleIdx="2" presStyleCnt="5">
        <dgm:presLayoutVars>
          <dgm:bulletEnabled val="1"/>
        </dgm:presLayoutVars>
      </dgm:prSet>
      <dgm:spPr/>
    </dgm:pt>
    <dgm:pt modelId="{488FF0A2-3DE1-4534-8225-C207695AEAA8}" type="pres">
      <dgm:prSet presAssocID="{98586AEC-9211-4333-8756-463BF4BD870E}" presName="node" presStyleLbl="vennNode1" presStyleIdx="3" presStyleCnt="5">
        <dgm:presLayoutVars>
          <dgm:bulletEnabled val="1"/>
        </dgm:presLayoutVars>
      </dgm:prSet>
      <dgm:spPr/>
    </dgm:pt>
    <dgm:pt modelId="{AEF5F5FB-FF78-436C-B097-056570934A34}" type="pres">
      <dgm:prSet presAssocID="{0E0EA835-80E9-4DAB-AEA0-259762FAD194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314DF206-B465-4497-85D5-7C370B8F2D97}" srcId="{0E01A7F8-CAF8-4F32-8154-E130B57EE71C}" destId="{CB5933D3-C5AB-4529-AA5B-E3D088D0D0C9}" srcOrd="1" destOrd="0" parTransId="{106D1A77-765E-4A61-817D-094606EEC24C}" sibTransId="{C81E715B-D0E7-4641-BD13-6FB23FDFBBC7}"/>
    <dgm:cxn modelId="{3031BA13-57E6-4076-A9AF-EC5732564A7C}" type="presOf" srcId="{0E0EA835-80E9-4DAB-AEA0-259762FAD194}" destId="{AEF5F5FB-FF78-436C-B097-056570934A34}" srcOrd="0" destOrd="0" presId="urn:microsoft.com/office/officeart/2005/8/layout/radial3"/>
    <dgm:cxn modelId="{E3BDED1B-3ABC-4AA9-8D14-8657547C559B}" type="presOf" srcId="{DE637A63-0C5B-4CEC-B21C-4CB948572E09}" destId="{088786F4-090B-45CC-AA2D-B504A4E2627A}" srcOrd="0" destOrd="0" presId="urn:microsoft.com/office/officeart/2005/8/layout/radial3"/>
    <dgm:cxn modelId="{93C39F21-084D-4D19-9297-2A04A3A6F856}" type="presOf" srcId="{0E01A7F8-CAF8-4F32-8154-E130B57EE71C}" destId="{C7BD2A71-F20A-42D6-A3C8-FFF814C41B25}" srcOrd="0" destOrd="0" presId="urn:microsoft.com/office/officeart/2005/8/layout/radial3"/>
    <dgm:cxn modelId="{695BB64D-3DD6-4565-BE7B-661CA0E1A052}" srcId="{0E01A7F8-CAF8-4F32-8154-E130B57EE71C}" destId="{98586AEC-9211-4333-8756-463BF4BD870E}" srcOrd="2" destOrd="0" parTransId="{02B081BA-BE43-44CC-8F7E-94E538C56BFB}" sibTransId="{3EA61C24-358E-401E-B8D0-2D2325B0E3EB}"/>
    <dgm:cxn modelId="{E8099257-7AFC-44E4-8455-48559D4F262C}" srcId="{DE637A63-0C5B-4CEC-B21C-4CB948572E09}" destId="{0E01A7F8-CAF8-4F32-8154-E130B57EE71C}" srcOrd="0" destOrd="0" parTransId="{3FC3AE35-8419-434C-BFCD-E12B75BA479B}" sibTransId="{40676AF3-52E8-4CFC-A281-77167EEA61CA}"/>
    <dgm:cxn modelId="{39BAC891-FC11-4A7F-879B-F74F0D981B35}" type="presOf" srcId="{CB5933D3-C5AB-4529-AA5B-E3D088D0D0C9}" destId="{9507D887-5D4C-43AE-A4ED-F3FBC2823713}" srcOrd="0" destOrd="0" presId="urn:microsoft.com/office/officeart/2005/8/layout/radial3"/>
    <dgm:cxn modelId="{F8FA4095-70F9-44DD-B654-F96185D1834C}" srcId="{0E01A7F8-CAF8-4F32-8154-E130B57EE71C}" destId="{0E0EA835-80E9-4DAB-AEA0-259762FAD194}" srcOrd="3" destOrd="0" parTransId="{BF0E25DB-E61C-4147-BB3E-D964254C7B26}" sibTransId="{CA3F14EB-8316-40EA-941F-E39CE5B88249}"/>
    <dgm:cxn modelId="{CDAEA3C8-EB94-4E5C-ACD8-0865A1CF5717}" srcId="{0E01A7F8-CAF8-4F32-8154-E130B57EE71C}" destId="{69CFF131-9ED4-4C06-BF33-0E74F59C1320}" srcOrd="0" destOrd="0" parTransId="{C6B84127-9183-4BBE-BF10-9FE75986501F}" sibTransId="{3396D4DB-0AC8-467A-9E3F-B630901C0534}"/>
    <dgm:cxn modelId="{743F27E3-D50E-4B46-88BF-56F908DA1A2F}" type="presOf" srcId="{98586AEC-9211-4333-8756-463BF4BD870E}" destId="{488FF0A2-3DE1-4534-8225-C207695AEAA8}" srcOrd="0" destOrd="0" presId="urn:microsoft.com/office/officeart/2005/8/layout/radial3"/>
    <dgm:cxn modelId="{B1DAC1FB-BBE0-4071-8D55-E2EC4E6C8C8B}" type="presOf" srcId="{69CFF131-9ED4-4C06-BF33-0E74F59C1320}" destId="{89DE0F8E-BA86-495F-984F-92C4D4DDD65F}" srcOrd="0" destOrd="0" presId="urn:microsoft.com/office/officeart/2005/8/layout/radial3"/>
    <dgm:cxn modelId="{225B7DAF-04E8-4490-A0F3-BE149D0D2C9F}" type="presParOf" srcId="{088786F4-090B-45CC-AA2D-B504A4E2627A}" destId="{A3E2F528-14DA-4471-81C9-90B5DB454710}" srcOrd="0" destOrd="0" presId="urn:microsoft.com/office/officeart/2005/8/layout/radial3"/>
    <dgm:cxn modelId="{13C1ADDD-1EA6-4249-8C15-AFC2F5B7881F}" type="presParOf" srcId="{A3E2F528-14DA-4471-81C9-90B5DB454710}" destId="{C7BD2A71-F20A-42D6-A3C8-FFF814C41B25}" srcOrd="0" destOrd="0" presId="urn:microsoft.com/office/officeart/2005/8/layout/radial3"/>
    <dgm:cxn modelId="{8397E858-96DD-4858-B52B-CFBF974CC40A}" type="presParOf" srcId="{A3E2F528-14DA-4471-81C9-90B5DB454710}" destId="{89DE0F8E-BA86-495F-984F-92C4D4DDD65F}" srcOrd="1" destOrd="0" presId="urn:microsoft.com/office/officeart/2005/8/layout/radial3"/>
    <dgm:cxn modelId="{57F6826E-9AB8-4172-970D-633B78D1F7EE}" type="presParOf" srcId="{A3E2F528-14DA-4471-81C9-90B5DB454710}" destId="{9507D887-5D4C-43AE-A4ED-F3FBC2823713}" srcOrd="2" destOrd="0" presId="urn:microsoft.com/office/officeart/2005/8/layout/radial3"/>
    <dgm:cxn modelId="{FE9272D8-7450-4F01-8ECE-DD7A55D321FC}" type="presParOf" srcId="{A3E2F528-14DA-4471-81C9-90B5DB454710}" destId="{488FF0A2-3DE1-4534-8225-C207695AEAA8}" srcOrd="3" destOrd="0" presId="urn:microsoft.com/office/officeart/2005/8/layout/radial3"/>
    <dgm:cxn modelId="{C5E6AB77-8498-4AC0-9CA8-BE6E330F409A}" type="presParOf" srcId="{A3E2F528-14DA-4471-81C9-90B5DB454710}" destId="{AEF5F5FB-FF78-436C-B097-056570934A3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D2A71-F20A-42D6-A3C8-FFF814C41B25}">
      <dsp:nvSpPr>
        <dsp:cNvPr id="0" name=""/>
        <dsp:cNvSpPr/>
      </dsp:nvSpPr>
      <dsp:spPr>
        <a:xfrm>
          <a:off x="1601601" y="1107359"/>
          <a:ext cx="2758683" cy="27586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500" kern="1200" dirty="0"/>
            <a:t>canoagem</a:t>
          </a:r>
          <a:endParaRPr lang="en-US" sz="3500" kern="1200" dirty="0"/>
        </a:p>
      </dsp:txBody>
      <dsp:txXfrm>
        <a:off x="2005601" y="1511359"/>
        <a:ext cx="1950683" cy="1950683"/>
      </dsp:txXfrm>
    </dsp:sp>
    <dsp:sp modelId="{89DE0F8E-BA86-495F-984F-92C4D4DDD65F}">
      <dsp:nvSpPr>
        <dsp:cNvPr id="0" name=""/>
        <dsp:cNvSpPr/>
      </dsp:nvSpPr>
      <dsp:spPr>
        <a:xfrm>
          <a:off x="2291272" y="492"/>
          <a:ext cx="1379341" cy="1379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Estimulo motor</a:t>
          </a:r>
          <a:endParaRPr lang="en-US" sz="2000" kern="1200" dirty="0"/>
        </a:p>
      </dsp:txBody>
      <dsp:txXfrm>
        <a:off x="2493272" y="202492"/>
        <a:ext cx="975341" cy="975341"/>
      </dsp:txXfrm>
    </dsp:sp>
    <dsp:sp modelId="{9507D887-5D4C-43AE-A4ED-F3FBC2823713}">
      <dsp:nvSpPr>
        <dsp:cNvPr id="0" name=""/>
        <dsp:cNvSpPr/>
      </dsp:nvSpPr>
      <dsp:spPr>
        <a:xfrm>
          <a:off x="4087810" y="1797030"/>
          <a:ext cx="1379341" cy="1379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Meio aquático</a:t>
          </a:r>
          <a:endParaRPr lang="en-US" sz="2000" kern="1200" dirty="0"/>
        </a:p>
      </dsp:txBody>
      <dsp:txXfrm>
        <a:off x="4289810" y="1999030"/>
        <a:ext cx="975341" cy="975341"/>
      </dsp:txXfrm>
    </dsp:sp>
    <dsp:sp modelId="{488FF0A2-3DE1-4534-8225-C207695AEAA8}">
      <dsp:nvSpPr>
        <dsp:cNvPr id="0" name=""/>
        <dsp:cNvSpPr/>
      </dsp:nvSpPr>
      <dsp:spPr>
        <a:xfrm>
          <a:off x="2291272" y="3593567"/>
          <a:ext cx="1379341" cy="1379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inclusão</a:t>
          </a:r>
          <a:endParaRPr lang="en-US" sz="2000" kern="1200" dirty="0"/>
        </a:p>
      </dsp:txBody>
      <dsp:txXfrm>
        <a:off x="2493272" y="3795567"/>
        <a:ext cx="975341" cy="975341"/>
      </dsp:txXfrm>
    </dsp:sp>
    <dsp:sp modelId="{AEF5F5FB-FF78-436C-B097-056570934A34}">
      <dsp:nvSpPr>
        <dsp:cNvPr id="0" name=""/>
        <dsp:cNvSpPr/>
      </dsp:nvSpPr>
      <dsp:spPr>
        <a:xfrm>
          <a:off x="494734" y="1797030"/>
          <a:ext cx="1379341" cy="13793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kern="1200" dirty="0"/>
            <a:t>natureza</a:t>
          </a:r>
          <a:endParaRPr lang="en-US" sz="2000" kern="1200" dirty="0"/>
        </a:p>
      </dsp:txBody>
      <dsp:txXfrm>
        <a:off x="696734" y="1999030"/>
        <a:ext cx="975341" cy="975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ru-RU" dirty="0"/>
          </a:p>
        </p:txBody>
      </p:sp>
      <p:sp>
        <p:nvSpPr>
          <p:cNvPr id="19460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89BA206A-0D1F-4975-BECD-E879D0E853DF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/>
              <a:t>A canoagem, </a:t>
            </a:r>
            <a:r>
              <a:rPr lang="fr-FR" sz="1200" dirty="0" err="1"/>
              <a:t>aliada</a:t>
            </a:r>
            <a:r>
              <a:rPr lang="fr-FR" sz="1200" dirty="0"/>
              <a:t> ao </a:t>
            </a:r>
            <a:r>
              <a:rPr lang="fr-FR" sz="1200" dirty="0" err="1"/>
              <a:t>meio</a:t>
            </a:r>
            <a:r>
              <a:rPr lang="fr-FR" sz="1200" dirty="0"/>
              <a:t> </a:t>
            </a:r>
            <a:r>
              <a:rPr lang="fr-FR" sz="1200" dirty="0" err="1"/>
              <a:t>envolvente</a:t>
            </a:r>
            <a:r>
              <a:rPr lang="fr-FR" sz="1200" dirty="0"/>
              <a:t> e aos </a:t>
            </a:r>
            <a:r>
              <a:rPr lang="fr-FR" sz="1200" dirty="0" err="1"/>
              <a:t>estimulos</a:t>
            </a:r>
            <a:r>
              <a:rPr lang="fr-FR" sz="1200" dirty="0"/>
              <a:t> </a:t>
            </a:r>
            <a:r>
              <a:rPr lang="fr-FR" sz="1200" dirty="0" err="1"/>
              <a:t>sensoriais</a:t>
            </a:r>
            <a:r>
              <a:rPr lang="fr-FR" sz="1200" dirty="0"/>
              <a:t> da </a:t>
            </a:r>
            <a:r>
              <a:rPr lang="fr-FR" sz="1200" dirty="0" err="1"/>
              <a:t>natureza</a:t>
            </a:r>
            <a:r>
              <a:rPr lang="fr-FR" sz="1200" dirty="0"/>
              <a:t> e do </a:t>
            </a:r>
            <a:r>
              <a:rPr lang="fr-FR" sz="1200" dirty="0" err="1"/>
              <a:t>meio</a:t>
            </a:r>
            <a:r>
              <a:rPr lang="fr-FR" sz="1200" dirty="0"/>
              <a:t> </a:t>
            </a:r>
            <a:r>
              <a:rPr lang="fr-FR" sz="1200" dirty="0" err="1"/>
              <a:t>aquático</a:t>
            </a:r>
            <a:r>
              <a:rPr lang="fr-FR" sz="1200" dirty="0"/>
              <a:t>, </a:t>
            </a:r>
            <a:r>
              <a:rPr lang="fr-FR" sz="1200" dirty="0" err="1"/>
              <a:t>suscitam</a:t>
            </a:r>
            <a:r>
              <a:rPr lang="fr-FR" sz="1200" dirty="0"/>
              <a:t> </a:t>
            </a:r>
            <a:r>
              <a:rPr lang="fr-FR" sz="1200" dirty="0" err="1"/>
              <a:t>prazer</a:t>
            </a:r>
            <a:r>
              <a:rPr lang="fr-FR" sz="1200" dirty="0"/>
              <a:t>, </a:t>
            </a:r>
            <a:r>
              <a:rPr lang="fr-FR" sz="1200" dirty="0" err="1"/>
              <a:t>melhoria</a:t>
            </a:r>
            <a:r>
              <a:rPr lang="fr-FR" sz="1200" dirty="0"/>
              <a:t> </a:t>
            </a:r>
            <a:r>
              <a:rPr lang="fr-FR" sz="1200" dirty="0" err="1"/>
              <a:t>das</a:t>
            </a:r>
            <a:r>
              <a:rPr lang="fr-FR" sz="1200" dirty="0"/>
              <a:t> </a:t>
            </a:r>
            <a:r>
              <a:rPr lang="fr-FR" sz="1200" dirty="0" err="1"/>
              <a:t>capacidades</a:t>
            </a:r>
            <a:r>
              <a:rPr lang="fr-FR" sz="1200" dirty="0"/>
              <a:t> e </a:t>
            </a:r>
            <a:r>
              <a:rPr lang="fr-FR" sz="1200" dirty="0" err="1"/>
              <a:t>plena</a:t>
            </a:r>
            <a:r>
              <a:rPr lang="fr-FR" sz="1200" dirty="0"/>
              <a:t> </a:t>
            </a:r>
            <a:r>
              <a:rPr lang="fr-FR" sz="1200" dirty="0" err="1"/>
              <a:t>inclusão</a:t>
            </a:r>
            <a:r>
              <a:rPr lang="fr-FR" sz="1200" dirty="0"/>
              <a:t> na </a:t>
            </a:r>
            <a:r>
              <a:rPr lang="fr-FR" sz="1200" dirty="0" err="1"/>
              <a:t>prática</a:t>
            </a:r>
            <a:r>
              <a:rPr lang="fr-FR" sz="1200" dirty="0"/>
              <a:t> </a:t>
            </a:r>
            <a:r>
              <a:rPr lang="fr-FR" sz="1200" dirty="0" err="1"/>
              <a:t>desportiva</a:t>
            </a:r>
            <a:r>
              <a:rPr lang="fr-FR" sz="1200" dirty="0"/>
              <a:t>!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A206A-0D1F-4975-BECD-E879D0E853D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1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522414"/>
            <a:ext cx="7772400" cy="129426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40823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12421"/>
            <a:ext cx="1971675" cy="4764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2421"/>
            <a:ext cx="5800725" cy="4764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4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64AE-0555-466C-8468-38079BFA4DF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576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3168"/>
            <a:ext cx="7886700" cy="127838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71800"/>
            <a:ext cx="7886700" cy="1860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8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28899"/>
            <a:ext cx="3886200" cy="354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91721"/>
            <a:ext cx="3886200" cy="348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870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9829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690257"/>
            <a:ext cx="3868340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69829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690257"/>
            <a:ext cx="3887391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1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0778"/>
            <a:ext cx="2949178" cy="13797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3243"/>
            <a:ext cx="4629150" cy="44078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10542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7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47106"/>
            <a:ext cx="2949178" cy="14450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47106"/>
            <a:ext cx="4629150" cy="45139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92186"/>
            <a:ext cx="2949178" cy="30768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52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 l="26249"/>
          <a:stretch>
            <a:fillRect/>
          </a:stretch>
        </p:blipFill>
        <p:spPr bwMode="auto">
          <a:xfrm>
            <a:off x="0" y="0"/>
            <a:ext cx="9180512" cy="70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94065"/>
            <a:ext cx="7886700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00350"/>
            <a:ext cx="7886700" cy="337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002060"/>
          </a:solidFill>
          <a:latin typeface="Etelka Light Pro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4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microsoft.com/office/2007/relationships/diagramDrawing" Target="../diagrams/drawing1.xml"/><Relationship Id="rId5" Type="http://schemas.openxmlformats.org/officeDocument/2006/relationships/image" Target="../media/image3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5.jpeg"/><Relationship Id="rId9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3099" y="5501177"/>
            <a:ext cx="4821173" cy="842029"/>
          </a:xfrm>
        </p:spPr>
        <p:txBody>
          <a:bodyPr/>
          <a:lstStyle/>
          <a:p>
            <a:r>
              <a:rPr lang="fr-FR" sz="3200" dirty="0"/>
              <a:t>A Canoagem é para </a:t>
            </a:r>
            <a:r>
              <a:rPr lang="fr-FR" sz="3200" dirty="0" err="1"/>
              <a:t>Todos</a:t>
            </a:r>
            <a:r>
              <a:rPr lang="fr-FR" sz="3200" dirty="0"/>
              <a:t>!</a:t>
            </a:r>
            <a:endParaRPr lang="x-none" sz="3200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274566DA-DC57-444A-8CBF-4688466EA6C2}"/>
              </a:ext>
            </a:extLst>
          </p:cNvPr>
          <p:cNvSpPr txBox="1">
            <a:spLocks/>
          </p:cNvSpPr>
          <p:nvPr/>
        </p:nvSpPr>
        <p:spPr>
          <a:xfrm>
            <a:off x="543307" y="330222"/>
            <a:ext cx="5144365" cy="842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02060"/>
                </a:solidFill>
                <a:latin typeface="Etelka Light Pro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b="1">
                <a:solidFill>
                  <a:schemeClr val="bg1"/>
                </a:solidFill>
              </a:rPr>
              <a:t>Introdução à Paracanoagem</a:t>
            </a:r>
            <a:endParaRPr lang="x-none" sz="3200" b="1">
              <a:solidFill>
                <a:schemeClr val="bg1"/>
              </a:solidFill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77E977B-0A16-4DCD-9489-110F50BD1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7" y="1719072"/>
            <a:ext cx="7003618" cy="3782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2833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5545" y="2430000"/>
            <a:ext cx="7886700" cy="3376612"/>
          </a:xfrm>
        </p:spPr>
        <p:txBody>
          <a:bodyPr/>
          <a:lstStyle/>
          <a:p>
            <a:r>
              <a:rPr lang="fr-FR" dirty="0" err="1"/>
              <a:t>Largura</a:t>
            </a:r>
            <a:r>
              <a:rPr lang="fr-FR" dirty="0"/>
              <a:t> </a:t>
            </a:r>
            <a:r>
              <a:rPr lang="fr-FR" dirty="0" err="1"/>
              <a:t>mínima</a:t>
            </a:r>
            <a:r>
              <a:rPr lang="fr-FR" dirty="0"/>
              <a:t> para o kayak: 50 cm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45" y="3077917"/>
            <a:ext cx="8802262" cy="309904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9482BBE-E82F-488E-AFF4-BA0EB0DFF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411732"/>
            <a:ext cx="7886700" cy="1018268"/>
          </a:xfrm>
        </p:spPr>
        <p:txBody>
          <a:bodyPr/>
          <a:lstStyle/>
          <a:p>
            <a:r>
              <a:rPr lang="fr-FR" sz="3600" dirty="0" err="1"/>
              <a:t>Especificações</a:t>
            </a:r>
            <a:r>
              <a:rPr lang="fr-FR" sz="3600" dirty="0"/>
              <a:t> </a:t>
            </a:r>
            <a:r>
              <a:rPr lang="fr-FR" sz="3600" dirty="0" err="1"/>
              <a:t>das</a:t>
            </a:r>
            <a:r>
              <a:rPr lang="fr-FR" sz="3600" dirty="0"/>
              <a:t> </a:t>
            </a:r>
            <a:r>
              <a:rPr lang="fr-FR" sz="3600" dirty="0" err="1"/>
              <a:t>Embarcações</a:t>
            </a:r>
            <a:r>
              <a:rPr lang="fr-FR" sz="3600" dirty="0"/>
              <a:t>: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278918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937" y="1494064"/>
            <a:ext cx="8064413" cy="775061"/>
          </a:xfrm>
        </p:spPr>
        <p:txBody>
          <a:bodyPr/>
          <a:lstStyle/>
          <a:p>
            <a:r>
              <a:rPr lang="fr-FR" dirty="0" err="1"/>
              <a:t>Pagaia</a:t>
            </a:r>
            <a:r>
              <a:rPr lang="fr-FR" dirty="0"/>
              <a:t> de kayak: </a:t>
            </a:r>
            <a:r>
              <a:rPr lang="fr-FR" dirty="0" err="1"/>
              <a:t>dupla</a:t>
            </a:r>
            <a:r>
              <a:rPr lang="fr-FR" dirty="0"/>
              <a:t> </a:t>
            </a:r>
            <a:r>
              <a:rPr lang="fr-FR" dirty="0" err="1"/>
              <a:t>pá</a:t>
            </a:r>
            <a:endParaRPr lang="fr-FR" dirty="0"/>
          </a:p>
        </p:txBody>
      </p:sp>
      <p:pic>
        <p:nvPicPr>
          <p:cNvPr id="1026" name="Picture 2" descr="https://www.canoe-kayak-mag.fr/wp-content/uploads/2017/02/maxime_beaumont_2%C2%A9julien_crosn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363" y="18650526"/>
            <a:ext cx="11204573" cy="74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" y="2561041"/>
            <a:ext cx="3299574" cy="3299574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0042">
            <a:off x="1843476" y="2493451"/>
            <a:ext cx="2276801" cy="22768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23" y="2846342"/>
            <a:ext cx="3429640" cy="261780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D23634-13F1-4FFD-869A-17E7C1B12D5C}"/>
              </a:ext>
            </a:extLst>
          </p:cNvPr>
          <p:cNvSpPr txBox="1">
            <a:spLocks/>
          </p:cNvSpPr>
          <p:nvPr/>
        </p:nvSpPr>
        <p:spPr>
          <a:xfrm>
            <a:off x="5829300" y="5534784"/>
            <a:ext cx="3002962" cy="539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02060"/>
                </a:solidFill>
                <a:latin typeface="Etelka Light Pro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err="1"/>
              <a:t>Simétrica</a:t>
            </a:r>
            <a:r>
              <a:rPr lang="fr-FR" sz="2000" dirty="0"/>
              <a:t> ou </a:t>
            </a:r>
            <a:r>
              <a:rPr lang="fr-FR" sz="2000" dirty="0" err="1"/>
              <a:t>Assimétrica</a:t>
            </a:r>
            <a:endParaRPr lang="fr-FR" sz="200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A752F5A-5734-4CB7-A9DC-B92136D79C00}"/>
              </a:ext>
            </a:extLst>
          </p:cNvPr>
          <p:cNvSpPr txBox="1">
            <a:spLocks/>
          </p:cNvSpPr>
          <p:nvPr/>
        </p:nvSpPr>
        <p:spPr>
          <a:xfrm>
            <a:off x="700330" y="4973901"/>
            <a:ext cx="1566078" cy="539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02060"/>
                </a:solidFill>
                <a:latin typeface="Etelka Light Pro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2000" dirty="0" err="1"/>
              <a:t>Pagaia</a:t>
            </a:r>
            <a:r>
              <a:rPr lang="fr-FR" sz="2000" dirty="0"/>
              <a:t> Wing</a:t>
            </a:r>
          </a:p>
        </p:txBody>
      </p:sp>
    </p:spTree>
    <p:extLst>
      <p:ext uri="{BB962C8B-B14F-4D97-AF65-F5344CB8AC3E}">
        <p14:creationId xmlns:p14="http://schemas.microsoft.com/office/powerpoint/2010/main" val="403491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Pagaia</a:t>
            </a:r>
            <a:r>
              <a:rPr lang="fr-FR" dirty="0"/>
              <a:t> de </a:t>
            </a:r>
            <a:r>
              <a:rPr lang="fr-FR" dirty="0" err="1"/>
              <a:t>Va’a</a:t>
            </a:r>
            <a:r>
              <a:rPr lang="fr-FR" dirty="0"/>
              <a:t>: </a:t>
            </a:r>
            <a:r>
              <a:rPr lang="fr-FR" dirty="0" err="1"/>
              <a:t>pá</a:t>
            </a:r>
            <a:r>
              <a:rPr lang="fr-FR" dirty="0"/>
              <a:t> </a:t>
            </a:r>
            <a:r>
              <a:rPr lang="fr-FR" dirty="0" err="1"/>
              <a:t>singular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71" y="2274495"/>
            <a:ext cx="3782308" cy="3782308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12" y="2317677"/>
            <a:ext cx="2928868" cy="3870988"/>
          </a:xfrm>
        </p:spPr>
      </p:pic>
    </p:spTree>
    <p:extLst>
      <p:ext uri="{BB962C8B-B14F-4D97-AF65-F5344CB8AC3E}">
        <p14:creationId xmlns:p14="http://schemas.microsoft.com/office/powerpoint/2010/main" val="333924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8" y="2529905"/>
            <a:ext cx="2804980" cy="210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32" y="1597153"/>
            <a:ext cx="1928928" cy="144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169" y="3227786"/>
            <a:ext cx="1944020" cy="346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6" y="4346523"/>
            <a:ext cx="3135194" cy="2351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7"/>
          <a:stretch/>
        </p:blipFill>
        <p:spPr>
          <a:xfrm>
            <a:off x="259176" y="4693364"/>
            <a:ext cx="3197198" cy="210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65B9E18E-0F33-4B88-80DE-02D769AB1053}"/>
              </a:ext>
            </a:extLst>
          </p:cNvPr>
          <p:cNvSpPr txBox="1">
            <a:spLocks/>
          </p:cNvSpPr>
          <p:nvPr/>
        </p:nvSpPr>
        <p:spPr>
          <a:xfrm>
            <a:off x="259176" y="1465119"/>
            <a:ext cx="5537848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02060"/>
                </a:solidFill>
                <a:latin typeface="Etelka Light Pro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dirty="0" err="1"/>
              <a:t>Adaptações</a:t>
            </a:r>
            <a:r>
              <a:rPr lang="fr-FR" sz="3200" dirty="0"/>
              <a:t> para </a:t>
            </a:r>
            <a:r>
              <a:rPr lang="fr-FR" sz="3200" dirty="0" err="1"/>
              <a:t>embarcações</a:t>
            </a:r>
            <a:r>
              <a:rPr lang="fr-FR" sz="3200" dirty="0"/>
              <a:t> e </a:t>
            </a:r>
            <a:r>
              <a:rPr lang="fr-FR" sz="3200" dirty="0" err="1"/>
              <a:t>transfer</a:t>
            </a:r>
            <a:r>
              <a:rPr lang="fr-FR" sz="3200" dirty="0"/>
              <a:t> de </a:t>
            </a:r>
            <a:r>
              <a:rPr lang="fr-FR" sz="3200" dirty="0" err="1"/>
              <a:t>potência</a:t>
            </a:r>
            <a:r>
              <a:rPr lang="fr-FR" sz="3200" dirty="0"/>
              <a:t>: </a:t>
            </a:r>
            <a:endParaRPr lang="x-none" sz="3200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A0EDDF8B-1DC5-406E-9723-CDC4EC27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26" y="2499356"/>
            <a:ext cx="3170171" cy="1754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13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170" y="1693525"/>
            <a:ext cx="8167180" cy="1018268"/>
          </a:xfrm>
        </p:spPr>
        <p:txBody>
          <a:bodyPr/>
          <a:lstStyle/>
          <a:p>
            <a:r>
              <a:rPr lang="fr-FR" sz="2800" b="1" dirty="0" err="1"/>
              <a:t>Como</a:t>
            </a:r>
            <a:r>
              <a:rPr lang="fr-FR" sz="2800" b="1" dirty="0"/>
              <a:t> </a:t>
            </a:r>
            <a:r>
              <a:rPr lang="fr-FR" sz="2800" b="1" dirty="0" err="1"/>
              <a:t>começar</a:t>
            </a:r>
            <a:r>
              <a:rPr lang="fr-FR" sz="2800" b="1" dirty="0"/>
              <a:t>?</a:t>
            </a:r>
            <a:br>
              <a:rPr lang="fr-FR" sz="2800" dirty="0"/>
            </a:br>
            <a:r>
              <a:rPr lang="fr-FR" sz="2800" i="1" dirty="0" err="1"/>
              <a:t>Através</a:t>
            </a:r>
            <a:r>
              <a:rPr lang="fr-FR" sz="2800" i="1" dirty="0"/>
              <a:t> da </a:t>
            </a:r>
            <a:r>
              <a:rPr lang="fr-FR" sz="2800" i="1" dirty="0" err="1"/>
              <a:t>experimentação</a:t>
            </a:r>
            <a:r>
              <a:rPr lang="fr-FR" sz="2800" i="1" dirty="0"/>
              <a:t> de </a:t>
            </a:r>
            <a:r>
              <a:rPr lang="fr-FR" sz="2800" i="1" dirty="0" err="1"/>
              <a:t>tarefas</a:t>
            </a:r>
            <a:r>
              <a:rPr lang="fr-FR" sz="2800" i="1" dirty="0"/>
              <a:t> </a:t>
            </a:r>
            <a:r>
              <a:rPr lang="fr-FR" sz="2800" i="1" dirty="0" err="1"/>
              <a:t>diversas</a:t>
            </a:r>
            <a:r>
              <a:rPr lang="fr-FR" sz="2800" i="1" dirty="0"/>
              <a:t> e populares na </a:t>
            </a:r>
            <a:r>
              <a:rPr lang="fr-FR" sz="2800" i="1" dirty="0" err="1"/>
              <a:t>comunidade</a:t>
            </a:r>
            <a:r>
              <a:rPr lang="fr-FR" sz="2800" i="1" dirty="0"/>
              <a:t>…</a:t>
            </a:r>
            <a:endParaRPr lang="fr-FR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2793105"/>
            <a:ext cx="2826328" cy="18826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3055748"/>
            <a:ext cx="2687781" cy="1791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62" y="4690268"/>
            <a:ext cx="3331647" cy="1652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4847603"/>
            <a:ext cx="3988304" cy="14956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192" y="3272069"/>
            <a:ext cx="4314456" cy="135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4111" y="1934786"/>
            <a:ext cx="4335633" cy="1018268"/>
          </a:xfrm>
        </p:spPr>
        <p:txBody>
          <a:bodyPr/>
          <a:lstStyle/>
          <a:p>
            <a:r>
              <a:rPr lang="fr-FR" sz="3200" dirty="0"/>
              <a:t> </a:t>
            </a:r>
            <a:r>
              <a:rPr lang="fr-FR" sz="3200" dirty="0" err="1"/>
              <a:t>Aspetos</a:t>
            </a:r>
            <a:r>
              <a:rPr lang="fr-FR" sz="3200" dirty="0"/>
              <a:t> </a:t>
            </a:r>
            <a:r>
              <a:rPr lang="fr-FR" sz="3200" dirty="0" err="1"/>
              <a:t>técnicos</a:t>
            </a:r>
            <a:r>
              <a:rPr lang="fr-FR" sz="3200" dirty="0"/>
              <a:t> chave </a:t>
            </a:r>
            <a:br>
              <a:rPr lang="fr-FR" sz="3200" dirty="0"/>
            </a:br>
            <a:r>
              <a:rPr lang="fr-FR" sz="3200" dirty="0"/>
              <a:t>no </a:t>
            </a:r>
            <a:r>
              <a:rPr lang="fr-FR" sz="3200" dirty="0" err="1"/>
              <a:t>processo</a:t>
            </a:r>
            <a:r>
              <a:rPr lang="fr-FR" sz="3200" dirty="0"/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917" y="3429000"/>
            <a:ext cx="8652813" cy="2654808"/>
          </a:xfrm>
        </p:spPr>
        <p:txBody>
          <a:bodyPr>
            <a:normAutofit fontScale="92500" lnSpcReduction="20000"/>
          </a:bodyPr>
          <a:lstStyle/>
          <a:p>
            <a:r>
              <a:rPr lang="pt-PT" dirty="0"/>
              <a:t>A Paracanoagem segue as mesmas regras biomecânicas da “canoagem”</a:t>
            </a:r>
          </a:p>
          <a:p>
            <a:r>
              <a:rPr lang="pt-PT" dirty="0"/>
              <a:t> O ponto principal é o encaixe no barco, o equilíbrio, e a forma de transmissão da potência através das minhas com competências/capacidades</a:t>
            </a:r>
          </a:p>
          <a:p>
            <a:r>
              <a:rPr lang="pt-PT" dirty="0"/>
              <a:t>Preferência na utilização de embarcações estáveis, tripulações, e procura de adotar o estilo pessoal e possível, próximo da “técnica padrão”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C00FEFD-61B9-4A77-B96E-BB1C3B87D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91" y="328782"/>
            <a:ext cx="3652418" cy="28929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3314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34" y="1481328"/>
            <a:ext cx="2788430" cy="223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4" descr="ln01d_b">
            <a:extLst>
              <a:ext uri="{FF2B5EF4-FFF2-40B4-BE49-F238E27FC236}">
                <a16:creationId xmlns:a16="http://schemas.microsoft.com/office/drawing/2014/main" id="{22351DFA-57AD-41EF-B1E8-C003377A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35" y="4059937"/>
            <a:ext cx="2788430" cy="2230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Uma imagem com pessoa, água, exterior, homem&#10;&#10;Descrição gerada automaticamente">
            <a:extLst>
              <a:ext uri="{FF2B5EF4-FFF2-40B4-BE49-F238E27FC236}">
                <a16:creationId xmlns:a16="http://schemas.microsoft.com/office/drawing/2014/main" id="{5F73ADFD-F6F4-43C2-A058-5DDC2F848F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5" y="4059935"/>
            <a:ext cx="2476973" cy="223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m 15" descr="Uma imagem com exterior, água, vermelho, equitação&#10;&#10;Descrição gerada automaticamente">
            <a:extLst>
              <a:ext uri="{FF2B5EF4-FFF2-40B4-BE49-F238E27FC236}">
                <a16:creationId xmlns:a16="http://schemas.microsoft.com/office/drawing/2014/main" id="{BE4DEA08-60C4-4CD4-ACC2-C2F4424C34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5" y="1530422"/>
            <a:ext cx="2567415" cy="213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F5CCBC16-39A3-4548-85DD-A7759F42A2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920941"/>
              </p:ext>
            </p:extLst>
          </p:nvPr>
        </p:nvGraphicFramePr>
        <p:xfrm>
          <a:off x="1537742" y="1316736"/>
          <a:ext cx="5961887" cy="4973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80769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2">
            <a:extLst>
              <a:ext uri="{FF2B5EF4-FFF2-40B4-BE49-F238E27FC236}">
                <a16:creationId xmlns:a16="http://schemas.microsoft.com/office/drawing/2014/main" id="{37929FC5-DA3E-4465-A674-650A25741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114" y="4648513"/>
            <a:ext cx="4736718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1pPr>
            <a:lvl2pPr marL="742950" indent="-285750"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2pPr>
            <a:lvl3pPr marL="1143000" indent="-228600"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3pPr>
            <a:lvl4pPr marL="1600200" indent="-228600"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4pPr>
            <a:lvl5pPr marL="2057400" indent="-228600"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PT" altLang="pt-PT" sz="2800" b="1" dirty="0">
                <a:solidFill>
                  <a:schemeClr val="tx2"/>
                </a:solidFill>
              </a:rPr>
              <a:t>“</a:t>
            </a:r>
            <a:r>
              <a:rPr lang="pt-PT" altLang="pt-PT" sz="3200" b="1" dirty="0">
                <a:solidFill>
                  <a:schemeClr val="tx2"/>
                </a:solidFill>
              </a:rPr>
              <a:t>A inclusão é o privilégio de conviver com as diferenças”</a:t>
            </a:r>
            <a:endParaRPr lang="pt-PT" altLang="pt-PT" sz="2800" b="1" dirty="0">
              <a:solidFill>
                <a:schemeClr val="tx2"/>
              </a:solidFill>
            </a:endParaRPr>
          </a:p>
          <a:p>
            <a:pPr algn="r">
              <a:spcBef>
                <a:spcPct val="50000"/>
              </a:spcBef>
            </a:pPr>
            <a:r>
              <a:rPr lang="pt-PT" altLang="pt-PT" sz="2000" b="1" i="1" dirty="0" err="1">
                <a:solidFill>
                  <a:schemeClr val="tx2"/>
                </a:solidFill>
              </a:rPr>
              <a:t>Mantoan</a:t>
            </a:r>
            <a:endParaRPr lang="pt-PT" altLang="pt-PT" sz="2000" b="1" i="1" dirty="0">
              <a:solidFill>
                <a:schemeClr val="tx2"/>
              </a:solidFill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FCEB10-734E-4E32-ACFB-7456B96F2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12" y="1548384"/>
            <a:ext cx="4651374" cy="34885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106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4065"/>
            <a:ext cx="4528566" cy="1018268"/>
          </a:xfrm>
        </p:spPr>
        <p:txBody>
          <a:bodyPr/>
          <a:lstStyle/>
          <a:p>
            <a:r>
              <a:rPr lang="fr-FR" sz="3200" dirty="0"/>
              <a:t>A </a:t>
            </a:r>
            <a:r>
              <a:rPr lang="fr-FR" sz="3200" dirty="0" err="1"/>
              <a:t>deficiência</a:t>
            </a:r>
            <a:r>
              <a:rPr lang="fr-FR" sz="3200" dirty="0"/>
              <a:t> no </a:t>
            </a:r>
            <a:r>
              <a:rPr lang="fr-FR" sz="3200" dirty="0" err="1"/>
              <a:t>mundo</a:t>
            </a:r>
            <a:r>
              <a:rPr lang="fr-FR" sz="3200" dirty="0"/>
              <a:t>…</a:t>
            </a:r>
            <a:endParaRPr lang="x-none" sz="3200" dirty="0"/>
          </a:p>
        </p:txBody>
      </p:sp>
      <p:sp>
        <p:nvSpPr>
          <p:cNvPr id="8" name="Subtítulo 1">
            <a:extLst>
              <a:ext uri="{FF2B5EF4-FFF2-40B4-BE49-F238E27FC236}">
                <a16:creationId xmlns:a16="http://schemas.microsoft.com/office/drawing/2014/main" id="{904535A4-AA5E-4E01-9A53-3958A55E724A}"/>
              </a:ext>
            </a:extLst>
          </p:cNvPr>
          <p:cNvSpPr txBox="1">
            <a:spLocks/>
          </p:cNvSpPr>
          <p:nvPr/>
        </p:nvSpPr>
        <p:spPr>
          <a:xfrm>
            <a:off x="208789" y="2512333"/>
            <a:ext cx="8580118" cy="3830638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pt-PT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	De acordo com os valores apurados pela ONU, OMS e do Banco Mundial, estima-se que 12% da população mundial apresenta um deficiência ou condições equivalentes.</a:t>
            </a: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1DE847C-CA21-4DAB-B4FE-4DE46CADC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27" y="3633217"/>
            <a:ext cx="3634050" cy="242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0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56" y="1984118"/>
            <a:ext cx="5406391" cy="1018268"/>
          </a:xfrm>
        </p:spPr>
        <p:txBody>
          <a:bodyPr/>
          <a:lstStyle/>
          <a:p>
            <a:r>
              <a:rPr lang="fr-FR" sz="3200" dirty="0"/>
              <a:t>O Desporto </a:t>
            </a:r>
            <a:r>
              <a:rPr lang="fr-FR" sz="3200" dirty="0" err="1"/>
              <a:t>como</a:t>
            </a:r>
            <a:r>
              <a:rPr lang="fr-FR" sz="3200" dirty="0"/>
              <a:t> </a:t>
            </a:r>
            <a:r>
              <a:rPr lang="fr-FR" sz="3200" dirty="0" err="1"/>
              <a:t>fator</a:t>
            </a:r>
            <a:r>
              <a:rPr lang="fr-FR" sz="3200" dirty="0"/>
              <a:t> de </a:t>
            </a:r>
            <a:r>
              <a:rPr lang="fr-FR" sz="3200" dirty="0" err="1"/>
              <a:t>integração</a:t>
            </a:r>
            <a:r>
              <a:rPr lang="fr-FR" sz="3200" dirty="0"/>
              <a:t>…</a:t>
            </a:r>
            <a:endParaRPr lang="x-none" sz="3200" dirty="0"/>
          </a:p>
        </p:txBody>
      </p:sp>
      <p:sp>
        <p:nvSpPr>
          <p:cNvPr id="8" name="Subtítulo 1">
            <a:extLst>
              <a:ext uri="{FF2B5EF4-FFF2-40B4-BE49-F238E27FC236}">
                <a16:creationId xmlns:a16="http://schemas.microsoft.com/office/drawing/2014/main" id="{904535A4-AA5E-4E01-9A53-3958A55E724A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6193535" cy="3323897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 Light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alt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desporto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encarado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um promotor social e ferramenta de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inclusão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indivíduo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exploração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do “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jogo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”, do teambuilding, das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dinâmicas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sociais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exploração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envolvente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natureza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PT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aquático</a:t>
            </a:r>
            <a:r>
              <a:rPr lang="en-US" alt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lang="pt-PT" altLang="pt-PT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Uma imagem com água, exterior, pessoa, barco&#10;&#10;Descrição gerada automaticamente">
            <a:extLst>
              <a:ext uri="{FF2B5EF4-FFF2-40B4-BE49-F238E27FC236}">
                <a16:creationId xmlns:a16="http://schemas.microsoft.com/office/drawing/2014/main" id="{0149040B-358F-41C6-8654-406D8A0BEC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5" y="1991803"/>
            <a:ext cx="2772920" cy="3811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846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57" y="2424204"/>
            <a:ext cx="8308085" cy="1018268"/>
          </a:xfrm>
        </p:spPr>
        <p:txBody>
          <a:bodyPr/>
          <a:lstStyle/>
          <a:p>
            <a:r>
              <a:rPr lang="fr-FR" sz="3200" dirty="0" err="1"/>
              <a:t>Convenção</a:t>
            </a:r>
            <a:r>
              <a:rPr lang="fr-FR" sz="3200" dirty="0"/>
              <a:t> </a:t>
            </a:r>
            <a:r>
              <a:rPr lang="fr-FR" sz="3200" dirty="0" err="1"/>
              <a:t>Direitos</a:t>
            </a:r>
            <a:r>
              <a:rPr lang="fr-FR" sz="3200" dirty="0"/>
              <a:t> </a:t>
            </a:r>
            <a:r>
              <a:rPr lang="fr-FR" sz="3200" dirty="0" err="1"/>
              <a:t>das</a:t>
            </a:r>
            <a:r>
              <a:rPr lang="fr-FR" sz="3200" dirty="0"/>
              <a:t> </a:t>
            </a:r>
            <a:r>
              <a:rPr lang="fr-FR" sz="3200" dirty="0" err="1"/>
              <a:t>Pessoas</a:t>
            </a:r>
            <a:r>
              <a:rPr lang="fr-FR" sz="3200" dirty="0"/>
              <a:t> com </a:t>
            </a:r>
            <a:r>
              <a:rPr lang="fr-FR" sz="3200" dirty="0" err="1"/>
              <a:t>Deficiência</a:t>
            </a:r>
            <a:r>
              <a:rPr lang="fr-FR" sz="3200" dirty="0"/>
              <a:t>:</a:t>
            </a:r>
            <a:endParaRPr lang="x-none" sz="3200" dirty="0"/>
          </a:p>
        </p:txBody>
      </p:sp>
      <p:sp>
        <p:nvSpPr>
          <p:cNvPr id="6" name="Retângulo 14">
            <a:extLst>
              <a:ext uri="{FF2B5EF4-FFF2-40B4-BE49-F238E27FC236}">
                <a16:creationId xmlns:a16="http://schemas.microsoft.com/office/drawing/2014/main" id="{ACE2DEBD-ED9E-43F3-924F-844943657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68" y="3429000"/>
            <a:ext cx="8461248" cy="281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1pPr>
            <a:lvl2pPr marL="742950" indent="-285750"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2pPr>
            <a:lvl3pPr marL="1143000" indent="-228600"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3pPr>
            <a:lvl4pPr marL="1600200" indent="-228600"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4pPr>
            <a:lvl5pPr marL="2057400" indent="-228600"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414141"/>
                </a:solidFill>
                <a:latin typeface="Gill Sans Light" pitchFamily="-84" charset="0"/>
                <a:ea typeface="ヒラギノ角ゴ ProN W3" pitchFamily="-84" charset="-128"/>
                <a:sym typeface="Gill Sans Light" pitchFamily="-8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Aprovada pela Assembleia Geral das Nações Unidas</a:t>
            </a:r>
            <a:r>
              <a:rPr lang="pt-PT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em dezembro de 2006, assumindo-se como uma </a:t>
            </a:r>
            <a:r>
              <a:rPr lang="pt-PT" alt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resposta da comunidade internacional, às questões de discriminação e exclusão dos cidadãos com deficiência, assegurando que estes possam usufruir dos mesmos direitos e oportunidades que os demais cidadãos</a:t>
            </a:r>
            <a:r>
              <a:rPr lang="pt-PT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No dia </a:t>
            </a:r>
            <a:r>
              <a:rPr lang="pt-PT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de dezembro</a:t>
            </a:r>
            <a:r>
              <a:rPr lang="pt-PT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é comemorado o dia internacional da pessoa com deficiência.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16E5984-6DAF-487F-9E96-937A782D3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568" y="156492"/>
            <a:ext cx="2633473" cy="2267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693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5701" y="1734481"/>
            <a:ext cx="7832598" cy="39336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O local de </a:t>
            </a:r>
            <a:r>
              <a:rPr lang="fr-FR" sz="2400" dirty="0" err="1"/>
              <a:t>prática</a:t>
            </a:r>
            <a:endParaRPr lang="fr-FR" sz="2400" dirty="0"/>
          </a:p>
          <a:p>
            <a:r>
              <a:rPr lang="fr-FR" sz="2400" dirty="0"/>
              <a:t>As </a:t>
            </a:r>
            <a:r>
              <a:rPr lang="fr-FR" sz="2400" dirty="0" err="1"/>
              <a:t>Embarcações</a:t>
            </a:r>
            <a:endParaRPr lang="fr-FR" sz="2400" dirty="0"/>
          </a:p>
          <a:p>
            <a:r>
              <a:rPr lang="fr-FR" sz="2400" dirty="0"/>
              <a:t>O </a:t>
            </a:r>
            <a:r>
              <a:rPr lang="fr-FR" sz="2400" dirty="0" err="1"/>
              <a:t>meio</a:t>
            </a:r>
            <a:r>
              <a:rPr lang="fr-FR" sz="2400" dirty="0"/>
              <a:t> de </a:t>
            </a:r>
            <a:r>
              <a:rPr lang="fr-FR" sz="2400" dirty="0" err="1"/>
              <a:t>propulsão</a:t>
            </a:r>
            <a:endParaRPr lang="fr-FR" sz="2400" dirty="0"/>
          </a:p>
          <a:p>
            <a:r>
              <a:rPr lang="fr-FR" sz="2400" dirty="0" err="1"/>
              <a:t>Adaptações</a:t>
            </a:r>
            <a:r>
              <a:rPr lang="fr-FR" sz="2400" dirty="0"/>
              <a:t> </a:t>
            </a:r>
          </a:p>
          <a:p>
            <a:r>
              <a:rPr lang="fr-FR" sz="2400" dirty="0" err="1"/>
              <a:t>Como</a:t>
            </a:r>
            <a:r>
              <a:rPr lang="fr-FR" sz="2400" dirty="0"/>
              <a:t> </a:t>
            </a:r>
            <a:r>
              <a:rPr lang="fr-FR" sz="2400" dirty="0" err="1"/>
              <a:t>começar</a:t>
            </a:r>
            <a:r>
              <a:rPr lang="fr-FR" sz="2400" dirty="0"/>
              <a:t>?</a:t>
            </a:r>
          </a:p>
          <a:p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/>
          <a:stretch/>
        </p:blipFill>
        <p:spPr>
          <a:xfrm>
            <a:off x="3076554" y="2524534"/>
            <a:ext cx="5921142" cy="3529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B87B61-0FFA-4064-9C85-D4125291F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65" y="1506266"/>
            <a:ext cx="7283958" cy="1018268"/>
          </a:xfrm>
        </p:spPr>
        <p:txBody>
          <a:bodyPr/>
          <a:lstStyle/>
          <a:p>
            <a:r>
              <a:rPr lang="fr-FR" sz="3200" dirty="0" err="1"/>
              <a:t>Tópicos</a:t>
            </a:r>
            <a:r>
              <a:rPr lang="fr-FR" sz="3200" dirty="0"/>
              <a:t> de </a:t>
            </a:r>
            <a:r>
              <a:rPr lang="fr-FR" sz="3200" dirty="0" err="1"/>
              <a:t>desenvolvimento</a:t>
            </a:r>
            <a:r>
              <a:rPr lang="fr-FR" sz="3200" dirty="0"/>
              <a:t>: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696077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48" y="1536095"/>
            <a:ext cx="5447264" cy="1018268"/>
          </a:xfrm>
        </p:spPr>
        <p:txBody>
          <a:bodyPr/>
          <a:lstStyle/>
          <a:p>
            <a:r>
              <a:rPr lang="fr-FR" sz="3200" dirty="0"/>
              <a:t>O local para </a:t>
            </a:r>
            <a:r>
              <a:rPr lang="fr-FR" sz="3200" dirty="0" err="1"/>
              <a:t>iniciação</a:t>
            </a:r>
            <a:r>
              <a:rPr lang="fr-FR" sz="3200" dirty="0"/>
              <a:t> à </a:t>
            </a:r>
            <a:r>
              <a:rPr lang="fr-FR" sz="3200" dirty="0" err="1"/>
              <a:t>prática</a:t>
            </a:r>
            <a:r>
              <a:rPr lang="fr-FR" sz="3200" dirty="0"/>
              <a:t>:</a:t>
            </a:r>
            <a:endParaRPr lang="x-none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16" y="4569350"/>
            <a:ext cx="8318024" cy="1879027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Campo de </a:t>
            </a:r>
            <a:r>
              <a:rPr lang="fr-FR" sz="2400" dirty="0" err="1"/>
              <a:t>Regatas</a:t>
            </a:r>
            <a:r>
              <a:rPr lang="fr-FR" sz="2400" dirty="0"/>
              <a:t>:</a:t>
            </a:r>
          </a:p>
          <a:p>
            <a:pPr marL="0" indent="0" algn="just">
              <a:buNone/>
            </a:pPr>
            <a:r>
              <a:rPr lang="fr-FR" sz="2400" i="1" dirty="0"/>
              <a:t>Pistas de 200 </a:t>
            </a:r>
            <a:r>
              <a:rPr lang="fr-FR" sz="2400" i="1" dirty="0" err="1"/>
              <a:t>metros</a:t>
            </a:r>
            <a:r>
              <a:rPr lang="fr-FR" sz="2400" i="1" dirty="0"/>
              <a:t>, </a:t>
            </a:r>
            <a:r>
              <a:rPr lang="fr-FR" sz="2400" i="1" dirty="0" err="1"/>
              <a:t>uma</a:t>
            </a:r>
            <a:r>
              <a:rPr lang="fr-FR" sz="2400" i="1" dirty="0"/>
              <a:t> </a:t>
            </a:r>
            <a:r>
              <a:rPr lang="fr-FR" sz="2400" i="1" dirty="0" err="1"/>
              <a:t>linha</a:t>
            </a:r>
            <a:r>
              <a:rPr lang="fr-FR" sz="2400" i="1" dirty="0"/>
              <a:t> de </a:t>
            </a:r>
            <a:r>
              <a:rPr lang="fr-FR" sz="2400" i="1" dirty="0" err="1"/>
              <a:t>partida</a:t>
            </a:r>
            <a:r>
              <a:rPr lang="fr-FR" sz="2400" i="1" dirty="0"/>
              <a:t> e </a:t>
            </a:r>
            <a:r>
              <a:rPr lang="fr-FR" sz="2400" i="1" dirty="0" err="1"/>
              <a:t>uma</a:t>
            </a:r>
            <a:r>
              <a:rPr lang="fr-FR" sz="2400" i="1" dirty="0"/>
              <a:t> </a:t>
            </a:r>
            <a:r>
              <a:rPr lang="fr-FR" sz="2400" i="1" dirty="0" err="1"/>
              <a:t>linha</a:t>
            </a:r>
            <a:r>
              <a:rPr lang="fr-FR" sz="2400" i="1" dirty="0"/>
              <a:t> de </a:t>
            </a:r>
            <a:r>
              <a:rPr lang="fr-FR" sz="2400" i="1" dirty="0" err="1"/>
              <a:t>chegada</a:t>
            </a:r>
            <a:r>
              <a:rPr lang="fr-FR" sz="2400" i="1" dirty="0"/>
              <a:t> transversais, </a:t>
            </a:r>
            <a:r>
              <a:rPr lang="fr-FR" sz="2400" i="1" dirty="0" err="1"/>
              <a:t>marcada</a:t>
            </a:r>
            <a:r>
              <a:rPr lang="fr-FR" sz="2400" i="1" dirty="0"/>
              <a:t> por 4 </a:t>
            </a:r>
            <a:r>
              <a:rPr lang="fr-FR" sz="2400" i="1" dirty="0" err="1"/>
              <a:t>boias</a:t>
            </a:r>
            <a:r>
              <a:rPr lang="fr-FR" sz="2400" i="1" dirty="0"/>
              <a:t>, é </a:t>
            </a:r>
            <a:r>
              <a:rPr lang="fr-FR" sz="2400" i="1" dirty="0" err="1"/>
              <a:t>suficiente</a:t>
            </a:r>
            <a:r>
              <a:rPr lang="fr-FR" sz="2400" i="1" dirty="0"/>
              <a:t> para as </a:t>
            </a:r>
            <a:r>
              <a:rPr lang="fr-FR" sz="2400" i="1" dirty="0" err="1"/>
              <a:t>primeiras</a:t>
            </a:r>
            <a:r>
              <a:rPr lang="fr-FR" sz="2400" i="1" dirty="0"/>
              <a:t> </a:t>
            </a:r>
            <a:r>
              <a:rPr lang="fr-FR" sz="2400" i="1" dirty="0" err="1"/>
              <a:t>regatas</a:t>
            </a:r>
            <a:endParaRPr lang="x-none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28" y="1925114"/>
            <a:ext cx="4045184" cy="3033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2825A71-377E-4F4C-AC57-72DDBCF1ABB1}"/>
              </a:ext>
            </a:extLst>
          </p:cNvPr>
          <p:cNvSpPr txBox="1">
            <a:spLocks/>
          </p:cNvSpPr>
          <p:nvPr/>
        </p:nvSpPr>
        <p:spPr>
          <a:xfrm>
            <a:off x="448848" y="3073342"/>
            <a:ext cx="4045184" cy="849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</a:pPr>
            <a:r>
              <a:rPr lang="fr-FR" sz="2400" dirty="0" err="1"/>
              <a:t>Qualquer</a:t>
            </a:r>
            <a:r>
              <a:rPr lang="fr-FR" sz="2400" dirty="0"/>
              <a:t> plano de </a:t>
            </a:r>
            <a:r>
              <a:rPr lang="fr-FR" sz="2400" dirty="0" err="1"/>
              <a:t>água</a:t>
            </a:r>
            <a:r>
              <a:rPr lang="fr-FR" sz="2400" dirty="0"/>
              <a:t>, </a:t>
            </a:r>
            <a:r>
              <a:rPr lang="fr-FR" sz="2400" dirty="0" err="1"/>
              <a:t>seja</a:t>
            </a:r>
            <a:r>
              <a:rPr lang="fr-FR" sz="2400" dirty="0"/>
              <a:t> </a:t>
            </a:r>
            <a:r>
              <a:rPr lang="fr-FR" sz="2400" dirty="0" err="1"/>
              <a:t>ele</a:t>
            </a:r>
            <a:r>
              <a:rPr lang="fr-FR" sz="2400" dirty="0"/>
              <a:t> </a:t>
            </a:r>
            <a:r>
              <a:rPr lang="fr-FR" sz="2400" dirty="0" err="1"/>
              <a:t>uma</a:t>
            </a:r>
            <a:r>
              <a:rPr lang="fr-FR" sz="2400" dirty="0"/>
              <a:t> </a:t>
            </a:r>
            <a:r>
              <a:rPr lang="fr-FR" sz="2400" dirty="0" err="1"/>
              <a:t>lagoa</a:t>
            </a:r>
            <a:r>
              <a:rPr lang="fr-FR" sz="2400" dirty="0"/>
              <a:t>, rio, </a:t>
            </a:r>
            <a:r>
              <a:rPr lang="fr-FR" sz="2400" dirty="0" err="1"/>
              <a:t>mar</a:t>
            </a:r>
            <a:r>
              <a:rPr lang="fr-FR" sz="2400" dirty="0"/>
              <a:t> ou </a:t>
            </a:r>
            <a:r>
              <a:rPr lang="fr-FR" sz="2400" dirty="0" err="1"/>
              <a:t>barragem</a:t>
            </a:r>
            <a:r>
              <a:rPr lang="fr-FR" sz="2400" dirty="0"/>
              <a:t>…</a:t>
            </a:r>
          </a:p>
          <a:p>
            <a:pPr algn="just" fontAlgn="auto">
              <a:spcAft>
                <a:spcPts val="0"/>
              </a:spcAft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12137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r="23637" b="32341"/>
          <a:stretch/>
        </p:blipFill>
        <p:spPr>
          <a:xfrm>
            <a:off x="348962" y="502166"/>
            <a:ext cx="4603782" cy="20278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60" y="3495517"/>
            <a:ext cx="8393430" cy="2530446"/>
          </a:xfrm>
        </p:spPr>
        <p:txBody>
          <a:bodyPr>
            <a:normAutofit/>
          </a:bodyPr>
          <a:lstStyle/>
          <a:p>
            <a:r>
              <a:rPr lang="fr-FR" dirty="0"/>
              <a:t>8/9 pistas </a:t>
            </a:r>
            <a:r>
              <a:rPr lang="fr-FR" dirty="0" err="1"/>
              <a:t>marcadas</a:t>
            </a:r>
            <a:r>
              <a:rPr lang="fr-FR" dirty="0"/>
              <a:t> com </a:t>
            </a:r>
            <a:r>
              <a:rPr lang="fr-FR" dirty="0" err="1"/>
              <a:t>boias</a:t>
            </a:r>
            <a:r>
              <a:rPr lang="fr-FR" dirty="0"/>
              <a:t> a </a:t>
            </a:r>
            <a:r>
              <a:rPr lang="fr-FR" dirty="0" err="1"/>
              <a:t>cada</a:t>
            </a:r>
            <a:r>
              <a:rPr lang="fr-FR" dirty="0"/>
              <a:t> 10 </a:t>
            </a:r>
            <a:r>
              <a:rPr lang="fr-FR" dirty="0" err="1"/>
              <a:t>metros</a:t>
            </a:r>
            <a:endParaRPr lang="fr-FR" dirty="0"/>
          </a:p>
          <a:p>
            <a:r>
              <a:rPr lang="fr-FR" dirty="0"/>
              <a:t>9 </a:t>
            </a:r>
            <a:r>
              <a:rPr lang="fr-FR" dirty="0" err="1"/>
              <a:t>metros</a:t>
            </a:r>
            <a:r>
              <a:rPr lang="fr-FR" dirty="0"/>
              <a:t> de </a:t>
            </a:r>
            <a:r>
              <a:rPr lang="fr-FR" dirty="0" err="1"/>
              <a:t>largura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</a:t>
            </a:r>
            <a:r>
              <a:rPr lang="fr-FR" dirty="0" err="1"/>
              <a:t>cada</a:t>
            </a:r>
            <a:r>
              <a:rPr lang="fr-FR" dirty="0"/>
              <a:t> pista</a:t>
            </a:r>
          </a:p>
          <a:p>
            <a:r>
              <a:rPr lang="fr-FR" dirty="0" err="1"/>
              <a:t>Sistema</a:t>
            </a:r>
            <a:r>
              <a:rPr lang="fr-FR" dirty="0"/>
              <a:t> </a:t>
            </a:r>
            <a:r>
              <a:rPr lang="fr-FR" dirty="0" err="1"/>
              <a:t>Automático</a:t>
            </a:r>
            <a:r>
              <a:rPr lang="fr-FR" dirty="0"/>
              <a:t> de </a:t>
            </a:r>
            <a:r>
              <a:rPr lang="fr-FR" dirty="0" err="1"/>
              <a:t>partida</a:t>
            </a:r>
            <a:r>
              <a:rPr lang="fr-FR" dirty="0"/>
              <a:t>, à </a:t>
            </a:r>
            <a:r>
              <a:rPr lang="fr-FR" dirty="0" err="1"/>
              <a:t>voz</a:t>
            </a:r>
            <a:r>
              <a:rPr lang="fr-FR" dirty="0"/>
              <a:t> de </a:t>
            </a:r>
            <a:r>
              <a:rPr lang="fr-FR" dirty="0" err="1"/>
              <a:t>comando</a:t>
            </a:r>
            <a:r>
              <a:rPr lang="fr-FR" dirty="0"/>
              <a:t>: </a:t>
            </a:r>
            <a:r>
              <a:rPr lang="fr-FR" dirty="0" err="1"/>
              <a:t>Ready</a:t>
            </a:r>
            <a:r>
              <a:rPr lang="fr-FR" dirty="0"/>
              <a:t>…. Set …. Go!</a:t>
            </a:r>
          </a:p>
          <a:p>
            <a:r>
              <a:rPr lang="fr-FR" dirty="0"/>
              <a:t>200 </a:t>
            </a:r>
            <a:r>
              <a:rPr lang="fr-FR" dirty="0" err="1"/>
              <a:t>metros</a:t>
            </a:r>
            <a:r>
              <a:rPr lang="fr-FR" dirty="0"/>
              <a:t> de </a:t>
            </a:r>
            <a:r>
              <a:rPr lang="fr-FR" dirty="0" err="1"/>
              <a:t>competição</a:t>
            </a:r>
            <a:r>
              <a:rPr lang="fr-FR" dirty="0"/>
              <a:t> </a:t>
            </a:r>
            <a:r>
              <a:rPr lang="fr-FR" dirty="0" err="1"/>
              <a:t>até</a:t>
            </a:r>
            <a:r>
              <a:rPr lang="fr-FR" dirty="0"/>
              <a:t> à </a:t>
            </a:r>
            <a:r>
              <a:rPr lang="fr-FR" dirty="0" err="1"/>
              <a:t>linha</a:t>
            </a:r>
            <a:r>
              <a:rPr lang="fr-FR" dirty="0"/>
              <a:t> de </a:t>
            </a:r>
            <a:r>
              <a:rPr lang="fr-FR" dirty="0" err="1"/>
              <a:t>meta</a:t>
            </a:r>
            <a:endParaRPr lang="x-none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9D0E90C-0B33-4D6A-9AD9-1FF10FA7B82A}"/>
              </a:ext>
            </a:extLst>
          </p:cNvPr>
          <p:cNvSpPr txBox="1">
            <a:spLocks/>
          </p:cNvSpPr>
          <p:nvPr/>
        </p:nvSpPr>
        <p:spPr>
          <a:xfrm>
            <a:off x="4766899" y="1725713"/>
            <a:ext cx="4194221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02060"/>
                </a:solidFill>
                <a:latin typeface="Etelka Light Pro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200" dirty="0"/>
              <a:t>Pista </a:t>
            </a:r>
            <a:r>
              <a:rPr lang="fr-FR" sz="3200" dirty="0" err="1"/>
              <a:t>oficial</a:t>
            </a:r>
            <a:r>
              <a:rPr lang="fr-FR" sz="3200" dirty="0"/>
              <a:t> de </a:t>
            </a:r>
            <a:r>
              <a:rPr lang="fr-FR" sz="3200" dirty="0" err="1"/>
              <a:t>regatas</a:t>
            </a:r>
            <a:r>
              <a:rPr lang="fr-FR" sz="3200" dirty="0"/>
              <a:t>: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7778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1514299"/>
            <a:ext cx="7886700" cy="1018268"/>
          </a:xfrm>
        </p:spPr>
        <p:txBody>
          <a:bodyPr/>
          <a:lstStyle/>
          <a:p>
            <a:r>
              <a:rPr lang="fr-FR" sz="3600" dirty="0" err="1"/>
              <a:t>Embarcações</a:t>
            </a:r>
            <a:r>
              <a:rPr lang="fr-FR" sz="3600" dirty="0"/>
              <a:t>: o kayak (K1)</a:t>
            </a:r>
            <a:endParaRPr lang="x-none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88" y="2314688"/>
            <a:ext cx="3970956" cy="297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CC3D9CF-BD27-40E4-884F-4044AB253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304" y="2347668"/>
            <a:ext cx="4785355" cy="2515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3871796"/>
            <a:ext cx="4479307" cy="298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25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9" y="2512333"/>
            <a:ext cx="3134219" cy="229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21" y="4860268"/>
            <a:ext cx="2742367" cy="1895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36" y="2532567"/>
            <a:ext cx="5189219" cy="3459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B3F0BEC-9917-443D-ACC8-CDA9B43DA3E4}"/>
              </a:ext>
            </a:extLst>
          </p:cNvPr>
          <p:cNvSpPr txBox="1">
            <a:spLocks/>
          </p:cNvSpPr>
          <p:nvPr/>
        </p:nvSpPr>
        <p:spPr>
          <a:xfrm>
            <a:off x="265545" y="1514299"/>
            <a:ext cx="7886700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rgbClr val="002060"/>
                </a:solidFill>
                <a:latin typeface="Etelka Light Pro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3600" dirty="0" err="1"/>
              <a:t>Embarcações</a:t>
            </a:r>
            <a:r>
              <a:rPr lang="fr-FR" sz="3600" dirty="0"/>
              <a:t>: a </a:t>
            </a:r>
            <a:r>
              <a:rPr lang="fr-FR" sz="3600" dirty="0" err="1"/>
              <a:t>va’a</a:t>
            </a:r>
            <a:r>
              <a:rPr lang="fr-FR" sz="3600" dirty="0"/>
              <a:t> (V1)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1333268065"/>
      </p:ext>
    </p:extLst>
  </p:cSld>
  <p:clrMapOvr>
    <a:masterClrMapping/>
  </p:clrMapOvr>
</p:sld>
</file>

<file path=ppt/theme/theme1.xml><?xml version="1.0" encoding="utf-8"?>
<a:theme xmlns:a="http://schemas.openxmlformats.org/drawingml/2006/main" name="ICF powerpoint template 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1C1F118-85C2-4BF3-BA04-7929B5A4BB88}" vid="{F907CF2D-3781-4D3C-AF99-B87DF7BA67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ICF powerpoint template NH</Template>
  <TotalTime>495</TotalTime>
  <Words>469</Words>
  <Application>Microsoft Office PowerPoint</Application>
  <PresentationFormat>Apresentação no Ecrã (4:3)</PresentationFormat>
  <Paragraphs>48</Paragraphs>
  <Slides>17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Arial</vt:lpstr>
      <vt:lpstr>Calibri</vt:lpstr>
      <vt:lpstr>Etelka Light Pro</vt:lpstr>
      <vt:lpstr>Gill Sans Light</vt:lpstr>
      <vt:lpstr>Helvetica</vt:lpstr>
      <vt:lpstr>ICF powerpoint template NH</vt:lpstr>
      <vt:lpstr>A Canoagem é para Todos!</vt:lpstr>
      <vt:lpstr>A deficiência no mundo…</vt:lpstr>
      <vt:lpstr>O Desporto como fator de integração…</vt:lpstr>
      <vt:lpstr>Convenção Direitos das Pessoas com Deficiência:</vt:lpstr>
      <vt:lpstr>Tópicos de desenvolvimento:</vt:lpstr>
      <vt:lpstr>O local para iniciação à prática:</vt:lpstr>
      <vt:lpstr>Apresentação do PowerPoint</vt:lpstr>
      <vt:lpstr>Embarcações: o kayak (K1)</vt:lpstr>
      <vt:lpstr>Apresentação do PowerPoint</vt:lpstr>
      <vt:lpstr>Especificações das Embarcações:</vt:lpstr>
      <vt:lpstr>Pagaia de kayak: dupla pá</vt:lpstr>
      <vt:lpstr>Pagaia de Va’a: pá singular</vt:lpstr>
      <vt:lpstr>Apresentação do PowerPoint</vt:lpstr>
      <vt:lpstr>Como começar? Através da experimentação de tarefas diversas e populares na comunidade…</vt:lpstr>
      <vt:lpstr> Aspetos técnicos chave  no processo:</vt:lpstr>
      <vt:lpstr>Apresentação do PowerPoint</vt:lpstr>
      <vt:lpstr>Apresentação do PowerPoint</vt:lpstr>
    </vt:vector>
  </TitlesOfParts>
  <Company>TechSmith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Ivo Quendera</cp:lastModifiedBy>
  <cp:revision>1038</cp:revision>
  <dcterms:created xsi:type="dcterms:W3CDTF">2017-08-21T08:48:16Z</dcterms:created>
  <dcterms:modified xsi:type="dcterms:W3CDTF">2020-05-18T22:30:57Z</dcterms:modified>
</cp:coreProperties>
</file>