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fr-FR"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77"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hyperlink" Target="mailto:mfatimafv12@gmail.com" TargetMode="External"/><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7375e"/>
        </a:solidFill>
      </p:bgPr>
    </p:bg>
    <p:spTree>
      <p:nvGrpSpPr>
        <p:cNvPr id="1" name=""/>
        <p:cNvGrpSpPr/>
        <p:nvPr/>
      </p:nvGrpSpPr>
      <p:grpSpPr>
        <a:xfrm>
          <a:off x="0" y="0"/>
          <a:ext cx="0" cy="0"/>
          <a:chOff x="0" y="0"/>
          <a:chExt cx="0" cy="0"/>
        </a:xfrm>
      </p:grpSpPr>
      <p:sp>
        <p:nvSpPr>
          <p:cNvPr id="114" name="CustomShape 1"/>
          <p:cNvSpPr/>
          <p:nvPr/>
        </p:nvSpPr>
        <p:spPr>
          <a:xfrm>
            <a:off x="685800" y="537840"/>
            <a:ext cx="7769880" cy="2617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fr-FR" sz="4400" spc="-1" strike="noStrike">
                <a:solidFill>
                  <a:srgbClr val="f2f2f2"/>
                </a:solidFill>
                <a:latin typeface="Calibri"/>
                <a:ea typeface="DejaVu Sans"/>
              </a:rPr>
              <a:t>Protocole de classification des athlètes en paracanoe</a:t>
            </a:r>
            <a:br/>
            <a:endParaRPr b="0" lang="fr-FR" sz="4400" spc="-1" strike="noStrike">
              <a:latin typeface="Arial"/>
            </a:endParaRPr>
          </a:p>
        </p:txBody>
      </p:sp>
      <p:sp>
        <p:nvSpPr>
          <p:cNvPr id="115" name="CustomShape 2"/>
          <p:cNvSpPr/>
          <p:nvPr/>
        </p:nvSpPr>
        <p:spPr>
          <a:xfrm>
            <a:off x="1295640" y="4365000"/>
            <a:ext cx="6398280" cy="17499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fr-FR" sz="3200" spc="-1" strike="noStrike">
                <a:solidFill>
                  <a:srgbClr val="8b8b8b"/>
                </a:solidFill>
                <a:latin typeface="Calibri"/>
                <a:ea typeface="DejaVu Sans"/>
              </a:rPr>
              <a:t>Maria de Fatima Fernandes Vara</a:t>
            </a:r>
            <a:endParaRPr b="0" lang="fr-FR" sz="3200" spc="-1" strike="noStrike">
              <a:latin typeface="Arial"/>
            </a:endParaRPr>
          </a:p>
          <a:p>
            <a:pPr algn="ctr">
              <a:lnSpc>
                <a:spcPct val="100000"/>
              </a:lnSpc>
            </a:pPr>
            <a:r>
              <a:rPr b="0" lang="fr-FR" sz="3200" spc="-1" strike="noStrike">
                <a:solidFill>
                  <a:srgbClr val="8b8b8b"/>
                </a:solidFill>
                <a:latin typeface="Calibri"/>
                <a:ea typeface="DejaVu Sans"/>
              </a:rPr>
              <a:t>ICF </a:t>
            </a:r>
            <a:endParaRPr b="0" lang="fr-FR" sz="3200" spc="-1" strike="noStrike">
              <a:latin typeface="Arial"/>
            </a:endParaRPr>
          </a:p>
          <a:p>
            <a:pPr algn="ctr">
              <a:lnSpc>
                <a:spcPct val="100000"/>
              </a:lnSpc>
            </a:pPr>
            <a:r>
              <a:rPr b="0" lang="fr-FR" sz="3200" spc="-1" strike="noStrike">
                <a:solidFill>
                  <a:srgbClr val="8b8b8b"/>
                </a:solidFill>
                <a:latin typeface="Calibri"/>
                <a:ea typeface="DejaVu Sans"/>
              </a:rPr>
              <a:t>Head of Classification</a:t>
            </a:r>
            <a:endParaRPr b="0" lang="fr-FR" sz="3200" spc="-1" strike="noStrike">
              <a:latin typeface="Arial"/>
            </a:endParaRPr>
          </a:p>
        </p:txBody>
      </p:sp>
      <p:pic>
        <p:nvPicPr>
          <p:cNvPr id="116" name="Picture 4" descr=""/>
          <p:cNvPicPr/>
          <p:nvPr/>
        </p:nvPicPr>
        <p:blipFill>
          <a:blip r:embed="rId1"/>
          <a:stretch/>
        </p:blipFill>
        <p:spPr>
          <a:xfrm>
            <a:off x="2915640" y="2781000"/>
            <a:ext cx="3158280" cy="1730520"/>
          </a:xfrm>
          <a:prstGeom prst="rect">
            <a:avLst/>
          </a:prstGeom>
          <a:ln>
            <a:noFill/>
          </a:ln>
        </p:spPr>
      </p:pic>
      <p:sp>
        <p:nvSpPr>
          <p:cNvPr id="117" name="CustomShape 3"/>
          <p:cNvSpPr/>
          <p:nvPr/>
        </p:nvSpPr>
        <p:spPr>
          <a:xfrm>
            <a:off x="3212280" y="6165360"/>
            <a:ext cx="2892960" cy="36252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fr-FR" sz="1200" spc="-1" strike="noStrike">
                <a:solidFill>
                  <a:srgbClr val="8b8b8b"/>
                </a:solidFill>
                <a:latin typeface="Calibri"/>
                <a:ea typeface="DejaVu Sans"/>
              </a:rPr>
              <a:t>International Canoe Federation - PARACANOE</a:t>
            </a:r>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7375e">
            <a:alpha val="10000"/>
          </a:srgbClr>
        </a:solidFill>
      </p:bgPr>
    </p:bg>
    <p:spTree>
      <p:nvGrpSpPr>
        <p:cNvPr id="1" name=""/>
        <p:cNvGrpSpPr/>
        <p:nvPr/>
      </p:nvGrpSpPr>
      <p:grpSpPr>
        <a:xfrm>
          <a:off x="0" y="0"/>
          <a:ext cx="0" cy="0"/>
          <a:chOff x="0" y="0"/>
          <a:chExt cx="0" cy="0"/>
        </a:xfrm>
      </p:grpSpPr>
      <p:pic>
        <p:nvPicPr>
          <p:cNvPr id="173" name="Picture 2" descr=""/>
          <p:cNvPicPr/>
          <p:nvPr/>
        </p:nvPicPr>
        <p:blipFill>
          <a:blip r:embed="rId1"/>
          <a:stretch/>
        </p:blipFill>
        <p:spPr>
          <a:xfrm>
            <a:off x="0" y="2160"/>
            <a:ext cx="9137160" cy="6855480"/>
          </a:xfrm>
          <a:prstGeom prst="rect">
            <a:avLst/>
          </a:prstGeom>
          <a:ln>
            <a:noFill/>
          </a:ln>
        </p:spPr>
      </p:pic>
      <p:sp>
        <p:nvSpPr>
          <p:cNvPr id="174" name="CustomShape 1"/>
          <p:cNvSpPr/>
          <p:nvPr/>
        </p:nvSpPr>
        <p:spPr>
          <a:xfrm>
            <a:off x="3124080" y="6520320"/>
            <a:ext cx="2892960" cy="36252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fr-FR" sz="1200" spc="-1" strike="noStrike">
                <a:solidFill>
                  <a:srgbClr val="a6a6a6"/>
                </a:solidFill>
                <a:latin typeface="Calibri"/>
                <a:ea typeface="DejaVu Sans"/>
              </a:rPr>
              <a:t>International Canoe Federation - PARACANOE</a:t>
            </a:r>
            <a:endParaRPr b="0" lang="fr-FR" sz="1200" spc="-1" strike="noStrike">
              <a:latin typeface="Arial"/>
            </a:endParaRPr>
          </a:p>
        </p:txBody>
      </p:sp>
      <p:sp>
        <p:nvSpPr>
          <p:cNvPr id="175" name="CustomShape 2"/>
          <p:cNvSpPr/>
          <p:nvPr/>
        </p:nvSpPr>
        <p:spPr>
          <a:xfrm>
            <a:off x="2520000" y="864000"/>
            <a:ext cx="3815640" cy="719640"/>
          </a:xfrm>
          <a:prstGeom prst="rect">
            <a:avLst/>
          </a:prstGeom>
          <a:solidFill>
            <a:srgbClr val="ffffff"/>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1" lang="fr-FR" sz="1200" spc="-1" strike="noStrike">
                <a:solidFill>
                  <a:srgbClr val="729fcf"/>
                </a:solidFill>
                <a:latin typeface="Arial"/>
                <a:ea typeface="DejaVu Sans"/>
              </a:rPr>
              <a:t>Somme des points de la classification</a:t>
            </a:r>
            <a:endParaRPr b="0" lang="fr-FR" sz="1200" spc="-1" strike="noStrike">
              <a:latin typeface="Arial"/>
            </a:endParaRPr>
          </a:p>
        </p:txBody>
      </p:sp>
      <p:sp>
        <p:nvSpPr>
          <p:cNvPr id="176" name="CustomShape 3"/>
          <p:cNvSpPr/>
          <p:nvPr/>
        </p:nvSpPr>
        <p:spPr>
          <a:xfrm>
            <a:off x="2376000" y="2088000"/>
            <a:ext cx="1367640" cy="503640"/>
          </a:xfrm>
          <a:prstGeom prst="rect">
            <a:avLst/>
          </a:prstGeom>
          <a:solidFill>
            <a:srgbClr val="729fcf"/>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ffffff"/>
                </a:solidFill>
                <a:latin typeface="Arial"/>
                <a:ea typeface="DejaVu Sans"/>
              </a:rPr>
              <a:t>Tronc</a:t>
            </a:r>
            <a:endParaRPr b="0" lang="fr-FR" sz="1200" spc="-1" strike="noStrike">
              <a:latin typeface="Arial"/>
            </a:endParaRPr>
          </a:p>
          <a:p>
            <a:pPr algn="ctr">
              <a:lnSpc>
                <a:spcPct val="100000"/>
              </a:lnSpc>
            </a:pPr>
            <a:r>
              <a:rPr b="0" lang="fr-FR" sz="1200" spc="-1" strike="noStrike">
                <a:solidFill>
                  <a:srgbClr val="ffffff"/>
                </a:solidFill>
                <a:latin typeface="Arial"/>
                <a:ea typeface="DejaVu Sans"/>
              </a:rPr>
              <a:t>(0 à 13,5 points)</a:t>
            </a:r>
            <a:endParaRPr b="0" lang="fr-FR" sz="1200" spc="-1" strike="noStrike">
              <a:latin typeface="Arial"/>
            </a:endParaRPr>
          </a:p>
        </p:txBody>
      </p:sp>
      <p:sp>
        <p:nvSpPr>
          <p:cNvPr id="177" name="CustomShape 4"/>
          <p:cNvSpPr/>
          <p:nvPr/>
        </p:nvSpPr>
        <p:spPr>
          <a:xfrm>
            <a:off x="5688000" y="2016000"/>
            <a:ext cx="1223640" cy="575640"/>
          </a:xfrm>
          <a:prstGeom prst="rect">
            <a:avLst/>
          </a:prstGeom>
          <a:solidFill>
            <a:srgbClr val="729fcf"/>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ffffff"/>
                </a:solidFill>
                <a:latin typeface="Arial"/>
                <a:ea typeface="DejaVu Sans"/>
              </a:rPr>
              <a:t>Tronc</a:t>
            </a:r>
            <a:endParaRPr b="0" lang="fr-FR" sz="1200" spc="-1" strike="noStrike">
              <a:latin typeface="Arial"/>
            </a:endParaRPr>
          </a:p>
          <a:p>
            <a:pPr algn="ctr">
              <a:lnSpc>
                <a:spcPct val="100000"/>
              </a:lnSpc>
            </a:pPr>
            <a:r>
              <a:rPr b="0" lang="fr-FR" sz="1200" spc="-1" strike="noStrike">
                <a:solidFill>
                  <a:srgbClr val="ffffff"/>
                </a:solidFill>
                <a:latin typeface="Arial"/>
                <a:ea typeface="DejaVu Sans"/>
              </a:rPr>
              <a:t>(15 à 18 points)</a:t>
            </a:r>
            <a:endParaRPr b="0" lang="fr-FR" sz="1200" spc="-1" strike="noStrike">
              <a:latin typeface="Arial"/>
            </a:endParaRPr>
          </a:p>
        </p:txBody>
      </p:sp>
      <p:sp>
        <p:nvSpPr>
          <p:cNvPr id="178" name="CustomShape 5"/>
          <p:cNvSpPr/>
          <p:nvPr/>
        </p:nvSpPr>
        <p:spPr>
          <a:xfrm>
            <a:off x="1440000" y="2808000"/>
            <a:ext cx="3167640" cy="503640"/>
          </a:xfrm>
          <a:prstGeom prst="rect">
            <a:avLst/>
          </a:prstGeom>
          <a:solidFill>
            <a:srgbClr val="729fcf"/>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ffffff"/>
                </a:solidFill>
                <a:latin typeface="Arial"/>
                <a:ea typeface="DejaVu Sans"/>
              </a:rPr>
              <a:t>Tronc + jambes + test technique = total</a:t>
            </a:r>
            <a:endParaRPr b="0" lang="fr-FR" sz="1200" spc="-1" strike="noStrike">
              <a:latin typeface="Arial"/>
            </a:endParaRPr>
          </a:p>
        </p:txBody>
      </p:sp>
      <p:sp>
        <p:nvSpPr>
          <p:cNvPr id="179" name="CustomShape 6"/>
          <p:cNvSpPr/>
          <p:nvPr/>
        </p:nvSpPr>
        <p:spPr>
          <a:xfrm>
            <a:off x="4824000" y="2808000"/>
            <a:ext cx="3095640" cy="503640"/>
          </a:xfrm>
          <a:prstGeom prst="rect">
            <a:avLst/>
          </a:prstGeom>
          <a:solidFill>
            <a:srgbClr val="729fcf"/>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729fcf"/>
                </a:solidFill>
                <a:latin typeface="Arial"/>
                <a:ea typeface="DejaVu Sans"/>
              </a:rPr>
              <a:t>JambesJ</a:t>
            </a:r>
            <a:r>
              <a:rPr b="0" lang="fr-FR" sz="1200" spc="-1" strike="noStrike">
                <a:solidFill>
                  <a:srgbClr val="ffffff"/>
                </a:solidFill>
                <a:latin typeface="Arial"/>
                <a:ea typeface="DejaVu Sans"/>
              </a:rPr>
              <a:t>Jambes (&lt;18 points) </a:t>
            </a:r>
            <a:endParaRPr b="0" lang="fr-FR" sz="1200" spc="-1" strike="noStrike">
              <a:latin typeface="Arial"/>
            </a:endParaRPr>
          </a:p>
          <a:p>
            <a:pPr algn="ctr">
              <a:lnSpc>
                <a:spcPct val="100000"/>
              </a:lnSpc>
            </a:pPr>
            <a:r>
              <a:rPr b="0" lang="fr-FR" sz="1200" spc="-1" strike="noStrike">
                <a:solidFill>
                  <a:srgbClr val="ffffff"/>
                </a:solidFill>
                <a:latin typeface="Arial"/>
                <a:ea typeface="DejaVu Sans"/>
              </a:rPr>
              <a:t>Test technique (&lt;18 points)</a:t>
            </a:r>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6d9f1">
            <a:alpha val="10000"/>
          </a:srgbClr>
        </a:solidFill>
      </p:bgPr>
    </p:bg>
    <p:spTree>
      <p:nvGrpSpPr>
        <p:cNvPr id="1" name=""/>
        <p:cNvGrpSpPr/>
        <p:nvPr/>
      </p:nvGrpSpPr>
      <p:grpSpPr>
        <a:xfrm>
          <a:off x="0" y="0"/>
          <a:ext cx="0" cy="0"/>
          <a:chOff x="0" y="0"/>
          <a:chExt cx="0" cy="0"/>
        </a:xfrm>
      </p:grpSpPr>
      <p:sp>
        <p:nvSpPr>
          <p:cNvPr id="180" name="CustomShape 1"/>
          <p:cNvSpPr/>
          <p:nvPr/>
        </p:nvSpPr>
        <p:spPr>
          <a:xfrm>
            <a:off x="3124080" y="6356520"/>
            <a:ext cx="2892960" cy="36252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fr-FR" sz="1200" spc="-1" strike="noStrike">
                <a:solidFill>
                  <a:srgbClr val="376092"/>
                </a:solidFill>
                <a:latin typeface="Calibri"/>
                <a:ea typeface="DejaVu Sans"/>
              </a:rPr>
              <a:t>International Canoe Federation - PARACANOE</a:t>
            </a:r>
            <a:endParaRPr b="0" lang="fr-FR" sz="1200" spc="-1" strike="noStrike">
              <a:latin typeface="Arial"/>
            </a:endParaRPr>
          </a:p>
        </p:txBody>
      </p:sp>
      <p:sp>
        <p:nvSpPr>
          <p:cNvPr id="181" name="CustomShape 2"/>
          <p:cNvSpPr/>
          <p:nvPr/>
        </p:nvSpPr>
        <p:spPr>
          <a:xfrm>
            <a:off x="2411640" y="332640"/>
            <a:ext cx="5542200" cy="366840"/>
          </a:xfrm>
          <a:prstGeom prst="rect">
            <a:avLst/>
          </a:prstGeom>
          <a:noFill/>
          <a:ln>
            <a:noFill/>
          </a:ln>
        </p:spPr>
        <p:style>
          <a:lnRef idx="0"/>
          <a:fillRef idx="0"/>
          <a:effectRef idx="0"/>
          <a:fontRef idx="minor"/>
        </p:style>
      </p:sp>
      <p:pic>
        <p:nvPicPr>
          <p:cNvPr id="182" name="Picture 3" descr=""/>
          <p:cNvPicPr/>
          <p:nvPr/>
        </p:nvPicPr>
        <p:blipFill>
          <a:blip r:embed="rId1"/>
          <a:stretch/>
        </p:blipFill>
        <p:spPr>
          <a:xfrm>
            <a:off x="-42480" y="0"/>
            <a:ext cx="9183960" cy="6855480"/>
          </a:xfrm>
          <a:prstGeom prst="rect">
            <a:avLst/>
          </a:prstGeom>
          <a:ln>
            <a:noFill/>
          </a:ln>
        </p:spPr>
      </p:pic>
      <p:sp>
        <p:nvSpPr>
          <p:cNvPr id="183" name="CustomShape 3"/>
          <p:cNvSpPr/>
          <p:nvPr/>
        </p:nvSpPr>
        <p:spPr>
          <a:xfrm>
            <a:off x="6248520" y="6501960"/>
            <a:ext cx="2892960" cy="36252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fr-FR" sz="1200" spc="-1" strike="noStrike">
                <a:solidFill>
                  <a:srgbClr val="a6a6a6"/>
                </a:solidFill>
                <a:latin typeface="Calibri"/>
                <a:ea typeface="DejaVu Sans"/>
              </a:rPr>
              <a:t>International Canoe Federation - PARACANOE</a:t>
            </a:r>
            <a:endParaRPr b="0" lang="fr-FR" sz="1200" spc="-1" strike="noStrike">
              <a:latin typeface="Arial"/>
            </a:endParaRPr>
          </a:p>
        </p:txBody>
      </p:sp>
      <p:sp>
        <p:nvSpPr>
          <p:cNvPr id="184" name="CustomShape 4"/>
          <p:cNvSpPr/>
          <p:nvPr/>
        </p:nvSpPr>
        <p:spPr>
          <a:xfrm>
            <a:off x="3096000" y="1872000"/>
            <a:ext cx="2159640" cy="431640"/>
          </a:xfrm>
          <a:prstGeom prst="rect">
            <a:avLst/>
          </a:prstGeom>
          <a:solidFill>
            <a:srgbClr val="ffffff"/>
          </a:solidFill>
          <a:ln>
            <a:solidFill>
              <a:srgbClr val="ffffff"/>
            </a:solidFill>
          </a:ln>
        </p:spPr>
        <p:style>
          <a:lnRef idx="0"/>
          <a:fillRef idx="0"/>
          <a:effectRef idx="0"/>
          <a:fontRef idx="minor"/>
        </p:style>
        <p:txBody>
          <a:bodyPr wrap="none" lIns="90000" rIns="90000" tIns="45000" bIns="45000" anchor="ctr">
            <a:noAutofit/>
          </a:bodyPr>
          <a:p>
            <a:pPr algn="ctr">
              <a:lnSpc>
                <a:spcPct val="100000"/>
              </a:lnSpc>
            </a:pPr>
            <a:r>
              <a:rPr b="1" lang="fr-FR" sz="1200" spc="-1" strike="noStrike">
                <a:solidFill>
                  <a:srgbClr val="5983b0"/>
                </a:solidFill>
                <a:latin typeface="Arial"/>
                <a:ea typeface="DejaVu Sans"/>
              </a:rPr>
              <a:t>Tous les règlements sont accessibles à</a:t>
            </a:r>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6d9f1">
            <a:alpha val="10000"/>
          </a:srgbClr>
        </a:solidFill>
      </p:bgPr>
    </p:bg>
    <p:spTree>
      <p:nvGrpSpPr>
        <p:cNvPr id="1" name=""/>
        <p:cNvGrpSpPr/>
        <p:nvPr/>
      </p:nvGrpSpPr>
      <p:grpSpPr>
        <a:xfrm>
          <a:off x="0" y="0"/>
          <a:ext cx="0" cy="0"/>
          <a:chOff x="0" y="0"/>
          <a:chExt cx="0" cy="0"/>
        </a:xfrm>
      </p:grpSpPr>
      <p:sp>
        <p:nvSpPr>
          <p:cNvPr id="185" name="CustomShape 1"/>
          <p:cNvSpPr/>
          <p:nvPr/>
        </p:nvSpPr>
        <p:spPr>
          <a:xfrm>
            <a:off x="1943640" y="4107600"/>
            <a:ext cx="5254200" cy="33505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fr-FR" sz="8000" spc="-1" strike="noStrike">
                <a:solidFill>
                  <a:srgbClr val="17375e"/>
                </a:solidFill>
                <a:latin typeface="Calibri"/>
                <a:ea typeface="DejaVu Sans"/>
              </a:rPr>
              <a:t>Merci!!</a:t>
            </a:r>
            <a:endParaRPr b="0" lang="fr-FR" sz="8000" spc="-1" strike="noStrike">
              <a:latin typeface="Arial"/>
            </a:endParaRPr>
          </a:p>
          <a:p>
            <a:pPr>
              <a:lnSpc>
                <a:spcPct val="100000"/>
              </a:lnSpc>
            </a:pPr>
            <a:endParaRPr b="0" lang="fr-FR" sz="8000" spc="-1" strike="noStrike">
              <a:latin typeface="Arial"/>
            </a:endParaRPr>
          </a:p>
          <a:p>
            <a:pPr algn="ctr">
              <a:lnSpc>
                <a:spcPct val="100000"/>
              </a:lnSpc>
            </a:pPr>
            <a:r>
              <a:rPr b="0" lang="fr-FR" sz="1800" spc="-1" strike="noStrike" u="sng">
                <a:solidFill>
                  <a:srgbClr val="0000ff"/>
                </a:solidFill>
                <a:uFillTx/>
                <a:latin typeface="Calibri"/>
                <a:ea typeface="DejaVu Sans"/>
                <a:hlinkClick r:id="rId1"/>
              </a:rPr>
              <a:t>mfatimafv12@gmail.com</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186" name="CustomShape 2"/>
          <p:cNvSpPr/>
          <p:nvPr/>
        </p:nvSpPr>
        <p:spPr>
          <a:xfrm>
            <a:off x="3124080" y="6356520"/>
            <a:ext cx="2892960" cy="36252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fr-FR" sz="1200" spc="-1" strike="noStrike">
                <a:solidFill>
                  <a:srgbClr val="8b8b8b"/>
                </a:solidFill>
                <a:latin typeface="Calibri"/>
                <a:ea typeface="DejaVu Sans"/>
              </a:rPr>
              <a:t>International Canoe Federation - PARACANOE</a:t>
            </a:r>
            <a:endParaRPr b="0" lang="fr-FR" sz="1200" spc="-1" strike="noStrike">
              <a:latin typeface="Arial"/>
            </a:endParaRPr>
          </a:p>
        </p:txBody>
      </p:sp>
      <p:pic>
        <p:nvPicPr>
          <p:cNvPr id="187" name="Picture 4" descr=""/>
          <p:cNvPicPr/>
          <p:nvPr/>
        </p:nvPicPr>
        <p:blipFill>
          <a:blip r:embed="rId2"/>
          <a:stretch/>
        </p:blipFill>
        <p:spPr>
          <a:xfrm>
            <a:off x="1835640" y="973080"/>
            <a:ext cx="5166720" cy="283212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18" name="CustomShape 1"/>
          <p:cNvSpPr/>
          <p:nvPr/>
        </p:nvSpPr>
        <p:spPr>
          <a:xfrm>
            <a:off x="3124080" y="6356520"/>
            <a:ext cx="2892960" cy="36252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fr-FR" sz="1200" spc="-1" strike="noStrike">
                <a:solidFill>
                  <a:srgbClr val="8b8b8b"/>
                </a:solidFill>
                <a:latin typeface="Calibri"/>
                <a:ea typeface="DejaVu Sans"/>
              </a:rPr>
              <a:t>International Canoe Federation</a:t>
            </a:r>
            <a:endParaRPr b="0" lang="fr-FR" sz="1200" spc="-1" strike="noStrike">
              <a:latin typeface="Arial"/>
            </a:endParaRPr>
          </a:p>
          <a:p>
            <a:pPr algn="ctr">
              <a:lnSpc>
                <a:spcPct val="100000"/>
              </a:lnSpc>
            </a:pPr>
            <a:r>
              <a:rPr b="0" lang="fr-FR" sz="1200" spc="-1" strike="noStrike">
                <a:solidFill>
                  <a:srgbClr val="8b8b8b"/>
                </a:solidFill>
                <a:latin typeface="Calibri"/>
                <a:ea typeface="DejaVu Sans"/>
              </a:rPr>
              <a:t>PARACANOE</a:t>
            </a:r>
            <a:endParaRPr b="0" lang="fr-FR" sz="1200" spc="-1" strike="noStrike">
              <a:latin typeface="Arial"/>
            </a:endParaRPr>
          </a:p>
        </p:txBody>
      </p:sp>
      <p:pic>
        <p:nvPicPr>
          <p:cNvPr id="119" name="Picture 2" descr=""/>
          <p:cNvPicPr/>
          <p:nvPr/>
        </p:nvPicPr>
        <p:blipFill>
          <a:blip r:embed="rId2"/>
          <a:stretch/>
        </p:blipFill>
        <p:spPr>
          <a:xfrm>
            <a:off x="32400" y="144360"/>
            <a:ext cx="9110520" cy="6262200"/>
          </a:xfrm>
          <a:prstGeom prst="rect">
            <a:avLst/>
          </a:prstGeom>
          <a:ln>
            <a:noFill/>
          </a:ln>
        </p:spPr>
      </p:pic>
      <p:sp>
        <p:nvSpPr>
          <p:cNvPr id="120" name="CustomShape 2"/>
          <p:cNvSpPr/>
          <p:nvPr/>
        </p:nvSpPr>
        <p:spPr>
          <a:xfrm>
            <a:off x="360000" y="504360"/>
            <a:ext cx="2590560" cy="1078200"/>
          </a:xfrm>
          <a:prstGeom prst="rect">
            <a:avLst/>
          </a:prstGeom>
          <a:solidFill>
            <a:srgbClr val="ffffff"/>
          </a:solidFill>
          <a:ln>
            <a:solidFill>
              <a:srgbClr val="1c1c1c"/>
            </a:solidFill>
          </a:ln>
        </p:spPr>
        <p:style>
          <a:lnRef idx="0"/>
          <a:fillRef idx="0"/>
          <a:effectRef idx="0"/>
          <a:fontRef idx="minor"/>
        </p:style>
      </p:sp>
      <p:sp>
        <p:nvSpPr>
          <p:cNvPr id="121" name="CustomShape 3"/>
          <p:cNvSpPr/>
          <p:nvPr/>
        </p:nvSpPr>
        <p:spPr>
          <a:xfrm>
            <a:off x="432000" y="648000"/>
            <a:ext cx="2518560" cy="638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3600" spc="-1" strike="noStrike">
                <a:solidFill>
                  <a:srgbClr val="000000"/>
                </a:solidFill>
                <a:latin typeface="Arial"/>
                <a:ea typeface="DejaVu Sans"/>
              </a:rPr>
              <a:t>Historique</a:t>
            </a:r>
            <a:endParaRPr b="0" lang="fr-FR" sz="3600" spc="-1" strike="noStrike">
              <a:latin typeface="Arial"/>
            </a:endParaRPr>
          </a:p>
        </p:txBody>
      </p:sp>
      <p:sp>
        <p:nvSpPr>
          <p:cNvPr id="122" name="CustomShape 4"/>
          <p:cNvSpPr/>
          <p:nvPr/>
        </p:nvSpPr>
        <p:spPr>
          <a:xfrm>
            <a:off x="1728000" y="2880000"/>
            <a:ext cx="1726560" cy="646560"/>
          </a:xfrm>
          <a:prstGeom prst="rect">
            <a:avLst/>
          </a:prstGeom>
          <a:solidFill>
            <a:srgbClr val="ffffff"/>
          </a:solidFill>
          <a:ln>
            <a:solidFill>
              <a:srgbClr val="1c1c1c"/>
            </a:solidFill>
          </a:ln>
        </p:spPr>
        <p:style>
          <a:lnRef idx="0"/>
          <a:fillRef idx="0"/>
          <a:effectRef idx="0"/>
          <a:fontRef idx="minor"/>
        </p:style>
        <p:txBody>
          <a:bodyPr wrap="none" lIns="90000" rIns="90000" tIns="45000" bIns="45000" anchor="ctr">
            <a:noAutofit/>
          </a:bodyPr>
          <a:p>
            <a:pPr algn="ctr">
              <a:lnSpc>
                <a:spcPct val="100000"/>
              </a:lnSpc>
            </a:pPr>
            <a:r>
              <a:rPr b="0" lang="fr-FR" sz="1800" spc="-1" strike="noStrike">
                <a:solidFill>
                  <a:srgbClr val="ffbf00"/>
                </a:solidFill>
                <a:latin typeface="Arial"/>
                <a:ea typeface="DejaVu Sans"/>
              </a:rPr>
              <a:t>yyyy</a:t>
            </a:r>
            <a:endParaRPr b="0" lang="fr-FR" sz="1800" spc="-1" strike="noStrike">
              <a:latin typeface="Arial"/>
            </a:endParaRPr>
          </a:p>
        </p:txBody>
      </p:sp>
      <p:sp>
        <p:nvSpPr>
          <p:cNvPr id="123" name="CustomShape 5"/>
          <p:cNvSpPr/>
          <p:nvPr/>
        </p:nvSpPr>
        <p:spPr>
          <a:xfrm>
            <a:off x="1728000" y="2880000"/>
            <a:ext cx="1726560" cy="646560"/>
          </a:xfrm>
          <a:prstGeom prst="rect">
            <a:avLst/>
          </a:prstGeom>
          <a:solidFill>
            <a:srgbClr val="f7d1d5"/>
          </a:solidFill>
          <a:ln>
            <a:solidFill>
              <a:srgbClr val="1c1c1c"/>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000000"/>
                </a:solidFill>
                <a:latin typeface="Arial"/>
                <a:ea typeface="DejaVu Sans"/>
              </a:rPr>
              <a:t>1988 jeux </a:t>
            </a:r>
            <a:endParaRPr b="0" lang="fr-FR" sz="1200" spc="-1" strike="noStrike">
              <a:latin typeface="Arial"/>
            </a:endParaRPr>
          </a:p>
          <a:p>
            <a:pPr algn="ctr">
              <a:lnSpc>
                <a:spcPct val="100000"/>
              </a:lnSpc>
            </a:pPr>
            <a:r>
              <a:rPr b="0" lang="fr-FR" sz="1200" spc="-1" strike="noStrike">
                <a:solidFill>
                  <a:srgbClr val="000000"/>
                </a:solidFill>
                <a:latin typeface="Arial"/>
                <a:ea typeface="DejaVu Sans"/>
              </a:rPr>
              <a:t>paralympique de Séoul</a:t>
            </a:r>
            <a:endParaRPr b="0" lang="fr-FR" sz="1200" spc="-1" strike="noStrike">
              <a:latin typeface="Arial"/>
            </a:endParaRPr>
          </a:p>
        </p:txBody>
      </p:sp>
      <p:sp>
        <p:nvSpPr>
          <p:cNvPr id="124" name="CustomShape 6"/>
          <p:cNvSpPr/>
          <p:nvPr/>
        </p:nvSpPr>
        <p:spPr>
          <a:xfrm>
            <a:off x="144000" y="3744000"/>
            <a:ext cx="1654920" cy="574920"/>
          </a:xfrm>
          <a:prstGeom prst="rect">
            <a:avLst/>
          </a:prstGeom>
          <a:solidFill>
            <a:srgbClr val="f7d1d5"/>
          </a:solidFill>
          <a:ln>
            <a:solidFill>
              <a:srgbClr val="000000"/>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000000"/>
                </a:solidFill>
                <a:latin typeface="Arial"/>
                <a:ea typeface="DejaVu Sans"/>
              </a:rPr>
              <a:t>1948 jeux </a:t>
            </a:r>
            <a:endParaRPr b="0" lang="fr-FR" sz="1200" spc="-1" strike="noStrike">
              <a:latin typeface="Arial"/>
            </a:endParaRPr>
          </a:p>
          <a:p>
            <a:pPr algn="ctr">
              <a:lnSpc>
                <a:spcPct val="100000"/>
              </a:lnSpc>
            </a:pPr>
            <a:r>
              <a:rPr b="0" lang="fr-FR" sz="1200" spc="-1" strike="noStrike">
                <a:solidFill>
                  <a:srgbClr val="000000"/>
                </a:solidFill>
                <a:latin typeface="Arial"/>
                <a:ea typeface="DejaVu Sans"/>
              </a:rPr>
              <a:t>de Stroke Manville</a:t>
            </a:r>
            <a:endParaRPr b="0" lang="fr-FR" sz="1200" spc="-1" strike="noStrike">
              <a:latin typeface="Arial"/>
            </a:endParaRPr>
          </a:p>
        </p:txBody>
      </p:sp>
      <p:sp>
        <p:nvSpPr>
          <p:cNvPr id="125" name="CustomShape 7"/>
          <p:cNvSpPr/>
          <p:nvPr/>
        </p:nvSpPr>
        <p:spPr>
          <a:xfrm>
            <a:off x="2664000" y="3816000"/>
            <a:ext cx="1510920" cy="646920"/>
          </a:xfrm>
          <a:prstGeom prst="rect">
            <a:avLst/>
          </a:prstGeom>
          <a:solidFill>
            <a:srgbClr val="f7d1d5"/>
          </a:solidFill>
          <a:ln>
            <a:solidFill>
              <a:srgbClr val="000000"/>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000000"/>
                </a:solidFill>
                <a:latin typeface="Arial"/>
                <a:ea typeface="DejaVu Sans"/>
              </a:rPr>
              <a:t>1992 jeux </a:t>
            </a:r>
            <a:endParaRPr b="0" lang="fr-FR" sz="1200" spc="-1" strike="noStrike">
              <a:latin typeface="Arial"/>
            </a:endParaRPr>
          </a:p>
          <a:p>
            <a:pPr algn="ctr">
              <a:lnSpc>
                <a:spcPct val="100000"/>
              </a:lnSpc>
            </a:pPr>
            <a:r>
              <a:rPr b="0" lang="fr-FR" sz="1200" spc="-1" strike="noStrike">
                <a:solidFill>
                  <a:srgbClr val="000000"/>
                </a:solidFill>
                <a:latin typeface="Arial"/>
                <a:ea typeface="DejaVu Sans"/>
              </a:rPr>
              <a:t>paralympiques </a:t>
            </a:r>
            <a:endParaRPr b="0" lang="fr-FR" sz="1200" spc="-1" strike="noStrike">
              <a:latin typeface="Arial"/>
            </a:endParaRPr>
          </a:p>
          <a:p>
            <a:pPr algn="ctr">
              <a:lnSpc>
                <a:spcPct val="100000"/>
              </a:lnSpc>
            </a:pPr>
            <a:r>
              <a:rPr b="0" lang="fr-FR" sz="1200" spc="-1" strike="noStrike">
                <a:solidFill>
                  <a:srgbClr val="000000"/>
                </a:solidFill>
                <a:latin typeface="Arial"/>
                <a:ea typeface="DejaVu Sans"/>
              </a:rPr>
              <a:t>de Barcelone</a:t>
            </a:r>
            <a:endParaRPr b="0" lang="fr-FR" sz="1200" spc="-1" strike="noStrike">
              <a:latin typeface="Arial"/>
            </a:endParaRPr>
          </a:p>
        </p:txBody>
      </p:sp>
      <p:sp>
        <p:nvSpPr>
          <p:cNvPr id="126" name="CustomShape 8"/>
          <p:cNvSpPr/>
          <p:nvPr/>
        </p:nvSpPr>
        <p:spPr>
          <a:xfrm>
            <a:off x="4032000" y="2952000"/>
            <a:ext cx="1798920" cy="574920"/>
          </a:xfrm>
          <a:prstGeom prst="rect">
            <a:avLst/>
          </a:prstGeom>
          <a:solidFill>
            <a:srgbClr val="f7d1d5"/>
          </a:solidFill>
          <a:ln>
            <a:solidFill>
              <a:srgbClr val="000000"/>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000000"/>
                </a:solidFill>
                <a:latin typeface="Arial"/>
                <a:ea typeface="DejaVu Sans"/>
              </a:rPr>
              <a:t>2013 stratégie de </a:t>
            </a:r>
            <a:endParaRPr b="0" lang="fr-FR" sz="1200" spc="-1" strike="noStrike">
              <a:latin typeface="Arial"/>
            </a:endParaRPr>
          </a:p>
          <a:p>
            <a:pPr algn="ctr">
              <a:lnSpc>
                <a:spcPct val="100000"/>
              </a:lnSpc>
            </a:pPr>
            <a:r>
              <a:rPr b="0" lang="fr-FR" sz="1200" spc="-1" strike="noStrike">
                <a:solidFill>
                  <a:srgbClr val="000000"/>
                </a:solidFill>
                <a:latin typeface="Arial"/>
                <a:ea typeface="DejaVu Sans"/>
              </a:rPr>
              <a:t>Classification de l’IPC</a:t>
            </a:r>
            <a:endParaRPr b="0" lang="fr-FR" sz="1200" spc="-1" strike="noStrike">
              <a:latin typeface="Arial"/>
            </a:endParaRPr>
          </a:p>
        </p:txBody>
      </p:sp>
      <p:sp>
        <p:nvSpPr>
          <p:cNvPr id="127" name="CustomShape 9"/>
          <p:cNvSpPr/>
          <p:nvPr/>
        </p:nvSpPr>
        <p:spPr>
          <a:xfrm>
            <a:off x="4824000" y="3744000"/>
            <a:ext cx="2014920" cy="790920"/>
          </a:xfrm>
          <a:prstGeom prst="rect">
            <a:avLst/>
          </a:prstGeom>
          <a:solidFill>
            <a:srgbClr val="f7d1d5"/>
          </a:solidFill>
          <a:ln>
            <a:solidFill>
              <a:srgbClr val="000000"/>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000000"/>
                </a:solidFill>
                <a:latin typeface="Arial"/>
                <a:ea typeface="DejaVu Sans"/>
              </a:rPr>
              <a:t>2007 Code de classification </a:t>
            </a:r>
            <a:endParaRPr b="0" lang="fr-FR" sz="1200" spc="-1" strike="noStrike">
              <a:latin typeface="Arial"/>
            </a:endParaRPr>
          </a:p>
          <a:p>
            <a:pPr algn="ctr">
              <a:lnSpc>
                <a:spcPct val="100000"/>
              </a:lnSpc>
            </a:pPr>
            <a:r>
              <a:rPr b="0" lang="fr-FR" sz="1200" spc="-1" strike="noStrike">
                <a:solidFill>
                  <a:srgbClr val="000000"/>
                </a:solidFill>
                <a:latin typeface="Arial"/>
                <a:ea typeface="DejaVu Sans"/>
              </a:rPr>
              <a:t>IPC et adoption de </a:t>
            </a:r>
            <a:endParaRPr b="0" lang="fr-FR" sz="1200" spc="-1" strike="noStrike">
              <a:latin typeface="Arial"/>
            </a:endParaRPr>
          </a:p>
          <a:p>
            <a:pPr algn="ctr">
              <a:lnSpc>
                <a:spcPct val="100000"/>
              </a:lnSpc>
            </a:pPr>
            <a:r>
              <a:rPr b="0" lang="fr-FR" sz="1200" spc="-1" strike="noStrike">
                <a:solidFill>
                  <a:srgbClr val="000000"/>
                </a:solidFill>
                <a:latin typeface="Arial"/>
                <a:ea typeface="DejaVu Sans"/>
              </a:rPr>
              <a:t>standards internationaux</a:t>
            </a:r>
            <a:endParaRPr b="0" lang="fr-FR" sz="1200" spc="-1" strike="noStrike">
              <a:latin typeface="Arial"/>
            </a:endParaRPr>
          </a:p>
        </p:txBody>
      </p:sp>
      <p:sp>
        <p:nvSpPr>
          <p:cNvPr id="128" name="CustomShape 10"/>
          <p:cNvSpPr/>
          <p:nvPr/>
        </p:nvSpPr>
        <p:spPr>
          <a:xfrm>
            <a:off x="6912000" y="2880000"/>
            <a:ext cx="2158920" cy="862920"/>
          </a:xfrm>
          <a:prstGeom prst="rect">
            <a:avLst/>
          </a:prstGeom>
          <a:solidFill>
            <a:srgbClr val="f7d1d5"/>
          </a:solidFill>
          <a:ln>
            <a:solidFill>
              <a:srgbClr val="000000"/>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000000"/>
                </a:solidFill>
                <a:latin typeface="Arial"/>
                <a:ea typeface="DejaVu Sans"/>
              </a:rPr>
              <a:t>2015 code IPC </a:t>
            </a:r>
            <a:endParaRPr b="0" lang="fr-FR" sz="1200" spc="-1" strike="noStrike">
              <a:latin typeface="Arial"/>
            </a:endParaRPr>
          </a:p>
          <a:p>
            <a:pPr algn="ctr">
              <a:lnSpc>
                <a:spcPct val="100000"/>
              </a:lnSpc>
            </a:pPr>
            <a:r>
              <a:rPr b="0" lang="fr-FR" sz="1200" spc="-1" strike="noStrike">
                <a:solidFill>
                  <a:srgbClr val="000000"/>
                </a:solidFill>
                <a:latin typeface="Arial"/>
                <a:ea typeface="DejaVu Sans"/>
              </a:rPr>
              <a:t>de classification des athlètes</a:t>
            </a:r>
            <a:endParaRPr b="0" lang="fr-FR" sz="1200" spc="-1" strike="noStrike">
              <a:latin typeface="Arial"/>
            </a:endParaRPr>
          </a:p>
          <a:p>
            <a:pPr algn="ctr">
              <a:lnSpc>
                <a:spcPct val="100000"/>
              </a:lnSpc>
            </a:pP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et mise en place </a:t>
            </a:r>
            <a:endParaRPr b="0" lang="fr-FR" sz="1200" spc="-1" strike="noStrike">
              <a:latin typeface="Arial"/>
            </a:endParaRPr>
          </a:p>
          <a:p>
            <a:pPr algn="ctr">
              <a:lnSpc>
                <a:spcPct val="100000"/>
              </a:lnSpc>
            </a:pPr>
            <a:r>
              <a:rPr b="0" lang="fr-FR" sz="1200" spc="-1" strike="noStrike">
                <a:solidFill>
                  <a:srgbClr val="000000"/>
                </a:solidFill>
                <a:latin typeface="Arial"/>
                <a:ea typeface="DejaVu Sans"/>
              </a:rPr>
              <a:t>de standards internationaux</a:t>
            </a:r>
            <a:endParaRPr b="0" lang="fr-FR" sz="1200" spc="-1" strike="noStrike">
              <a:latin typeface="Arial"/>
            </a:endParaRPr>
          </a:p>
        </p:txBody>
      </p:sp>
      <p:sp>
        <p:nvSpPr>
          <p:cNvPr id="129" name="CustomShape 11"/>
          <p:cNvSpPr/>
          <p:nvPr/>
        </p:nvSpPr>
        <p:spPr>
          <a:xfrm>
            <a:off x="7344000" y="4032000"/>
            <a:ext cx="1726920" cy="502920"/>
          </a:xfrm>
          <a:prstGeom prst="rect">
            <a:avLst/>
          </a:prstGeom>
          <a:solidFill>
            <a:srgbClr val="f7d1d5"/>
          </a:solidFill>
          <a:ln>
            <a:solidFill>
              <a:srgbClr val="000000"/>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000000"/>
                </a:solidFill>
                <a:latin typeface="Arial"/>
                <a:ea typeface="DejaVu Sans"/>
              </a:rPr>
              <a:t>Règlements types de </a:t>
            </a:r>
            <a:endParaRPr b="0" lang="fr-FR" sz="1200" spc="-1" strike="noStrike">
              <a:latin typeface="Arial"/>
            </a:endParaRPr>
          </a:p>
          <a:p>
            <a:pPr algn="ctr">
              <a:lnSpc>
                <a:spcPct val="100000"/>
              </a:lnSpc>
            </a:pPr>
            <a:r>
              <a:rPr b="0" lang="fr-FR" sz="1200" spc="-1" strike="noStrike">
                <a:solidFill>
                  <a:srgbClr val="000000"/>
                </a:solidFill>
                <a:latin typeface="Arial"/>
                <a:ea typeface="DejaVu Sans"/>
              </a:rPr>
              <a:t>classification pour </a:t>
            </a:r>
            <a:endParaRPr b="0" lang="fr-FR" sz="1200" spc="-1" strike="noStrike">
              <a:latin typeface="Arial"/>
            </a:endParaRPr>
          </a:p>
          <a:p>
            <a:pPr algn="ctr">
              <a:lnSpc>
                <a:spcPct val="100000"/>
              </a:lnSpc>
            </a:pPr>
            <a:r>
              <a:rPr b="0" lang="fr-FR" sz="1200" spc="-1" strike="noStrike">
                <a:solidFill>
                  <a:srgbClr val="000000"/>
                </a:solidFill>
                <a:latin typeface="Arial"/>
                <a:ea typeface="DejaVu Sans"/>
              </a:rPr>
              <a:t>parasports</a:t>
            </a:r>
            <a:endParaRPr b="0" lang="fr-FR" sz="1200" spc="-1" strike="noStrike">
              <a:latin typeface="Arial"/>
            </a:endParaRPr>
          </a:p>
        </p:txBody>
      </p:sp>
      <p:sp>
        <p:nvSpPr>
          <p:cNvPr id="130" name="CustomShape 12"/>
          <p:cNvSpPr/>
          <p:nvPr/>
        </p:nvSpPr>
        <p:spPr>
          <a:xfrm>
            <a:off x="5832000" y="5472000"/>
            <a:ext cx="3166920" cy="790920"/>
          </a:xfrm>
          <a:prstGeom prst="rect">
            <a:avLst/>
          </a:prstGeom>
          <a:solidFill>
            <a:srgbClr val="81d41a"/>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000000"/>
                </a:solidFill>
                <a:latin typeface="Arial"/>
                <a:ea typeface="DejaVu Sans"/>
              </a:rPr>
              <a:t>Système de classification basé sur une </a:t>
            </a:r>
            <a:endParaRPr b="0" lang="fr-FR" sz="1200" spc="-1" strike="noStrike">
              <a:latin typeface="Arial"/>
            </a:endParaRPr>
          </a:p>
          <a:p>
            <a:pPr algn="ctr">
              <a:lnSpc>
                <a:spcPct val="100000"/>
              </a:lnSpc>
            </a:pPr>
            <a:r>
              <a:rPr b="0" lang="fr-FR" sz="1200" spc="-1" strike="noStrike">
                <a:solidFill>
                  <a:srgbClr val="000000"/>
                </a:solidFill>
                <a:latin typeface="Arial"/>
                <a:ea typeface="DejaVu Sans"/>
              </a:rPr>
              <a:t>Analyse spécifique des composantes</a:t>
            </a:r>
            <a:endParaRPr b="0" lang="fr-FR" sz="1200" spc="-1" strike="noStrike">
              <a:latin typeface="Arial"/>
            </a:endParaRPr>
          </a:p>
          <a:p>
            <a:pPr algn="ctr">
              <a:lnSpc>
                <a:spcPct val="100000"/>
              </a:lnSpc>
            </a:pPr>
            <a:r>
              <a:rPr b="0" lang="fr-FR" sz="1200" spc="-1" strike="noStrike">
                <a:solidFill>
                  <a:srgbClr val="000000"/>
                </a:solidFill>
                <a:latin typeface="Arial"/>
                <a:ea typeface="DejaVu Sans"/>
              </a:rPr>
              <a:t>de la performance dans un sport donné</a:t>
            </a:r>
            <a:endParaRPr b="0" lang="fr-FR" sz="1200" spc="-1" strike="noStrike">
              <a:latin typeface="Arial"/>
            </a:endParaRPr>
          </a:p>
        </p:txBody>
      </p:sp>
      <p:sp>
        <p:nvSpPr>
          <p:cNvPr id="131" name="CustomShape 13"/>
          <p:cNvSpPr/>
          <p:nvPr/>
        </p:nvSpPr>
        <p:spPr>
          <a:xfrm>
            <a:off x="2520000" y="5472000"/>
            <a:ext cx="3310920" cy="646920"/>
          </a:xfrm>
          <a:prstGeom prst="rect">
            <a:avLst/>
          </a:prstGeom>
          <a:solidFill>
            <a:srgbClr val="81d41a"/>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000000"/>
                </a:solidFill>
                <a:latin typeface="Arial"/>
                <a:ea typeface="DejaVu Sans"/>
              </a:rPr>
              <a:t>Système de classification fonctionnelle</a:t>
            </a:r>
            <a:endParaRPr b="0" lang="fr-FR" sz="1200" spc="-1" strike="noStrike">
              <a:latin typeface="Arial"/>
            </a:endParaRPr>
          </a:p>
        </p:txBody>
      </p:sp>
      <p:sp>
        <p:nvSpPr>
          <p:cNvPr id="132" name="CustomShape 14"/>
          <p:cNvSpPr/>
          <p:nvPr/>
        </p:nvSpPr>
        <p:spPr>
          <a:xfrm>
            <a:off x="72000" y="5400000"/>
            <a:ext cx="2518920" cy="574920"/>
          </a:xfrm>
          <a:prstGeom prst="rect">
            <a:avLst/>
          </a:prstGeom>
          <a:solidFill>
            <a:srgbClr val="81d41a"/>
          </a:solidFill>
          <a:ln>
            <a:solidFill>
              <a:srgbClr val="000000"/>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000000"/>
                </a:solidFill>
                <a:latin typeface="Arial"/>
                <a:ea typeface="DejaVu Sans"/>
              </a:rPr>
              <a:t>Système de classification médicale</a:t>
            </a:r>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33" name="CustomShape 1"/>
          <p:cNvSpPr/>
          <p:nvPr/>
        </p:nvSpPr>
        <p:spPr>
          <a:xfrm>
            <a:off x="3124080" y="6356520"/>
            <a:ext cx="2892960" cy="36252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fr-FR" sz="1200" spc="-1" strike="noStrike">
                <a:solidFill>
                  <a:srgbClr val="8b8b8b"/>
                </a:solidFill>
                <a:latin typeface="Calibri"/>
                <a:ea typeface="DejaVu Sans"/>
              </a:rPr>
              <a:t>International Canoe Federation - PARACANOE</a:t>
            </a:r>
            <a:endParaRPr b="0" lang="fr-FR" sz="1200" spc="-1" strike="noStrike">
              <a:latin typeface="Arial"/>
            </a:endParaRPr>
          </a:p>
        </p:txBody>
      </p:sp>
      <p:sp>
        <p:nvSpPr>
          <p:cNvPr id="134" name="CustomShape 2"/>
          <p:cNvSpPr/>
          <p:nvPr/>
        </p:nvSpPr>
        <p:spPr>
          <a:xfrm>
            <a:off x="12600" y="2205000"/>
            <a:ext cx="9141480" cy="4523400"/>
          </a:xfrm>
          <a:prstGeom prst="rect">
            <a:avLst/>
          </a:prstGeom>
          <a:noFill/>
          <a:ln>
            <a:noFill/>
          </a:ln>
        </p:spPr>
        <p:style>
          <a:lnRef idx="0"/>
          <a:fillRef idx="0"/>
          <a:effectRef idx="0"/>
          <a:fontRef idx="minor"/>
        </p:style>
        <p:txBody>
          <a:bodyPr lIns="90000" rIns="90000" tIns="45000" bIns="45000">
            <a:normAutofit/>
          </a:bodyPr>
          <a:p>
            <a:pPr algn="ctr">
              <a:lnSpc>
                <a:spcPct val="100000"/>
              </a:lnSpc>
              <a:spcBef>
                <a:spcPts val="799"/>
              </a:spcBef>
            </a:pPr>
            <a:r>
              <a:rPr b="1" lang="fr-FR" sz="4000" spc="-1" strike="noStrike">
                <a:solidFill>
                  <a:srgbClr val="17375e"/>
                </a:solidFill>
                <a:latin typeface="Calibri"/>
                <a:ea typeface="DejaVu Sans"/>
              </a:rPr>
              <a:t>PROTOCOLE DE CLASSIFICATION DES ATHLETES EN PARACANOE</a:t>
            </a:r>
            <a:endParaRPr b="0" lang="fr-FR" sz="4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7375e">
            <a:alpha val="10000"/>
          </a:srgbClr>
        </a:solidFill>
      </p:bgPr>
    </p:bg>
    <p:spTree>
      <p:nvGrpSpPr>
        <p:cNvPr id="1" name=""/>
        <p:cNvGrpSpPr/>
        <p:nvPr/>
      </p:nvGrpSpPr>
      <p:grpSpPr>
        <a:xfrm>
          <a:off x="0" y="0"/>
          <a:ext cx="0" cy="0"/>
          <a:chOff x="0" y="0"/>
          <a:chExt cx="0" cy="0"/>
        </a:xfrm>
      </p:grpSpPr>
      <p:pic>
        <p:nvPicPr>
          <p:cNvPr id="135" name="Picture 4" descr=""/>
          <p:cNvPicPr/>
          <p:nvPr/>
        </p:nvPicPr>
        <p:blipFill>
          <a:blip r:embed="rId1"/>
          <a:srcRect l="251" t="29744" r="-251" b="0"/>
          <a:stretch/>
        </p:blipFill>
        <p:spPr>
          <a:xfrm>
            <a:off x="19800" y="1268640"/>
            <a:ext cx="9158040" cy="3895560"/>
          </a:xfrm>
          <a:prstGeom prst="rect">
            <a:avLst/>
          </a:prstGeom>
          <a:ln>
            <a:noFill/>
          </a:ln>
        </p:spPr>
      </p:pic>
      <p:sp>
        <p:nvSpPr>
          <p:cNvPr id="136" name="CustomShape 1"/>
          <p:cNvSpPr/>
          <p:nvPr/>
        </p:nvSpPr>
        <p:spPr>
          <a:xfrm>
            <a:off x="3124080" y="6356520"/>
            <a:ext cx="2892960" cy="36252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fr-FR" sz="1200" spc="-1" strike="noStrike">
                <a:solidFill>
                  <a:srgbClr val="8b8b8b"/>
                </a:solidFill>
                <a:latin typeface="Calibri"/>
                <a:ea typeface="DejaVu Sans"/>
              </a:rPr>
              <a:t>International Canoe Federation - PARACANOE</a:t>
            </a:r>
            <a:endParaRPr b="0" lang="fr-FR" sz="1200" spc="-1" strike="noStrike">
              <a:latin typeface="Arial"/>
            </a:endParaRPr>
          </a:p>
        </p:txBody>
      </p:sp>
      <p:sp>
        <p:nvSpPr>
          <p:cNvPr id="137" name="CustomShape 2"/>
          <p:cNvSpPr/>
          <p:nvPr/>
        </p:nvSpPr>
        <p:spPr>
          <a:xfrm>
            <a:off x="288000" y="1368000"/>
            <a:ext cx="8710560" cy="790560"/>
          </a:xfrm>
          <a:prstGeom prst="rect">
            <a:avLst/>
          </a:prstGeom>
          <a:solidFill>
            <a:srgbClr val="ffffff"/>
          </a:solidFill>
          <a:ln>
            <a:solidFill>
              <a:srgbClr val="3465a4"/>
            </a:solidFill>
          </a:ln>
        </p:spPr>
        <p:style>
          <a:lnRef idx="0"/>
          <a:fillRef idx="0"/>
          <a:effectRef idx="0"/>
          <a:fontRef idx="minor"/>
        </p:style>
        <p:txBody>
          <a:bodyPr lIns="90000" rIns="90000" tIns="45000" bIns="45000">
            <a:noAutofit/>
          </a:bodyPr>
          <a:p>
            <a:pPr>
              <a:lnSpc>
                <a:spcPct val="100000"/>
              </a:lnSpc>
            </a:pPr>
            <a:r>
              <a:rPr b="0" lang="fr-FR" sz="1200" spc="-1" strike="noStrike">
                <a:solidFill>
                  <a:srgbClr val="000000"/>
                </a:solidFill>
                <a:latin typeface="Arial"/>
                <a:ea typeface="DejaVu Sans"/>
              </a:rPr>
              <a:t>Le programme en ligne « introduction aux parasports » de l’IPC est disponible pour quiconque voudrait apprendre plus sur l’IPC, le mouvement paralympique et la classification.Cela intéresse autant les athlètes, les entraîneurs, un officiel de course, un médecin du sport, un organisateur d’évènements sportifs ou simplement quelqu’un d’intéressé par le mouvement paralympique et des jeux paralympiques désirant tester leurs connaissances.</a:t>
            </a:r>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7375e">
            <a:alpha val="10000"/>
          </a:srgbClr>
        </a:solidFill>
      </p:bgPr>
    </p:bg>
    <p:spTree>
      <p:nvGrpSpPr>
        <p:cNvPr id="1" name=""/>
        <p:cNvGrpSpPr/>
        <p:nvPr/>
      </p:nvGrpSpPr>
      <p:grpSpPr>
        <a:xfrm>
          <a:off x="0" y="0"/>
          <a:ext cx="0" cy="0"/>
          <a:chOff x="0" y="0"/>
          <a:chExt cx="0" cy="0"/>
        </a:xfrm>
      </p:grpSpPr>
      <p:sp>
        <p:nvSpPr>
          <p:cNvPr id="138" name="CustomShape 1"/>
          <p:cNvSpPr/>
          <p:nvPr/>
        </p:nvSpPr>
        <p:spPr>
          <a:xfrm>
            <a:off x="301320" y="404640"/>
            <a:ext cx="6478200" cy="6122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3000" spc="-1" strike="noStrike">
                <a:solidFill>
                  <a:srgbClr val="ffffff"/>
                </a:solidFill>
                <a:latin typeface="Calibri"/>
                <a:ea typeface="DejaVu Sans"/>
              </a:rPr>
              <a:t>Les 10 déficiences éligibles en compétition IPC </a:t>
            </a:r>
            <a:endParaRPr b="0" lang="fr-FR" sz="3000" spc="-1" strike="noStrike">
              <a:latin typeface="Arial"/>
            </a:endParaRPr>
          </a:p>
          <a:p>
            <a:pPr>
              <a:lnSpc>
                <a:spcPct val="100000"/>
              </a:lnSpc>
            </a:pPr>
            <a:r>
              <a:rPr b="0" lang="fr-FR" sz="2800" spc="-1" strike="noStrike">
                <a:solidFill>
                  <a:srgbClr val="ffffff"/>
                </a:solidFill>
                <a:latin typeface="Calibri"/>
                <a:ea typeface="DejaVu Sans"/>
              </a:rPr>
              <a:t>      </a:t>
            </a:r>
            <a:r>
              <a:rPr b="0" lang="fr-FR" sz="2800" spc="-1" strike="noStrike">
                <a:solidFill>
                  <a:srgbClr val="ffffff"/>
                </a:solidFill>
                <a:latin typeface="Calibri"/>
                <a:ea typeface="DejaVu Sans"/>
              </a:rPr>
              <a:t>Déficience de force musculaire </a:t>
            </a:r>
            <a:endParaRPr b="0" lang="fr-FR" sz="2800" spc="-1" strike="noStrike">
              <a:latin typeface="Arial"/>
            </a:endParaRPr>
          </a:p>
          <a:p>
            <a:pPr lvl="1" marL="457200" indent="-213840">
              <a:lnSpc>
                <a:spcPct val="100000"/>
              </a:lnSpc>
              <a:buClr>
                <a:srgbClr val="ffffff"/>
              </a:buClr>
              <a:buFont typeface="Wingdings" charset="2"/>
              <a:buChar char=""/>
            </a:pPr>
            <a:r>
              <a:rPr b="0" lang="fr-FR" sz="2800" spc="-1" strike="noStrike">
                <a:solidFill>
                  <a:srgbClr val="ffffff"/>
                </a:solidFill>
                <a:latin typeface="Calibri"/>
                <a:ea typeface="DejaVu Sans"/>
              </a:rPr>
              <a:t>Réduction des amplitudes de mouvement </a:t>
            </a:r>
            <a:endParaRPr b="0" lang="fr-FR" sz="2800" spc="-1" strike="noStrike">
              <a:latin typeface="Arial"/>
            </a:endParaRPr>
          </a:p>
          <a:p>
            <a:pPr>
              <a:lnSpc>
                <a:spcPct val="100000"/>
              </a:lnSpc>
            </a:pPr>
            <a:r>
              <a:rPr b="0" lang="fr-FR" sz="2800" spc="-1" strike="noStrike">
                <a:solidFill>
                  <a:srgbClr val="ffffff"/>
                </a:solidFill>
                <a:latin typeface="Calibri"/>
                <a:ea typeface="DejaVu Sans"/>
              </a:rPr>
              <a:t>     </a:t>
            </a:r>
            <a:r>
              <a:rPr b="0" lang="fr-FR" sz="2800" spc="-1" strike="noStrike">
                <a:solidFill>
                  <a:srgbClr val="ffffff"/>
                </a:solidFill>
                <a:latin typeface="Calibri"/>
                <a:ea typeface="DejaVu Sans"/>
              </a:rPr>
              <a:t>Manque d’un membre </a:t>
            </a:r>
            <a:endParaRPr b="0" lang="fr-FR" sz="2800" spc="-1" strike="noStrike">
              <a:latin typeface="Arial"/>
            </a:endParaRPr>
          </a:p>
          <a:p>
            <a:pPr lvl="1" marL="457200" indent="-213840">
              <a:lnSpc>
                <a:spcPct val="100000"/>
              </a:lnSpc>
              <a:buClr>
                <a:srgbClr val="ffffff"/>
              </a:buClr>
              <a:buFont typeface="Wingdings" charset="2"/>
              <a:buChar char=""/>
            </a:pPr>
            <a:r>
              <a:rPr b="0" lang="fr-FR" sz="2800" spc="-1" strike="noStrike">
                <a:solidFill>
                  <a:srgbClr val="ffffff"/>
                </a:solidFill>
                <a:latin typeface="Calibri"/>
                <a:ea typeface="DejaVu Sans"/>
              </a:rPr>
              <a:t> </a:t>
            </a:r>
            <a:endParaRPr b="0" lang="fr-FR" sz="2800" spc="-1" strike="noStrike">
              <a:latin typeface="Arial"/>
            </a:endParaRPr>
          </a:p>
          <a:p>
            <a:pPr lvl="1" marL="457200" indent="-213840">
              <a:lnSpc>
                <a:spcPct val="100000"/>
              </a:lnSpc>
              <a:buClr>
                <a:srgbClr val="ffffff"/>
              </a:buClr>
              <a:buFont typeface="Wingdings" charset="2"/>
              <a:buChar char=""/>
            </a:pPr>
            <a:r>
              <a:rPr b="0" lang="fr-FR" sz="2800" spc="-1" strike="noStrike">
                <a:solidFill>
                  <a:srgbClr val="ffffff"/>
                </a:solidFill>
                <a:latin typeface="Calibri"/>
                <a:ea typeface="DejaVu Sans"/>
              </a:rPr>
              <a:t>Différence de taille des jambes </a:t>
            </a:r>
            <a:endParaRPr b="0" lang="fr-FR" sz="2800" spc="-1" strike="noStrike">
              <a:latin typeface="Arial"/>
            </a:endParaRPr>
          </a:p>
          <a:p>
            <a:pPr lvl="1" marL="457200" indent="-213840">
              <a:lnSpc>
                <a:spcPct val="100000"/>
              </a:lnSpc>
              <a:buClr>
                <a:srgbClr val="ffffff"/>
              </a:buClr>
              <a:buFont typeface="Wingdings" charset="2"/>
              <a:buChar char=""/>
            </a:pPr>
            <a:r>
              <a:rPr b="0" lang="fr-FR" sz="2800" spc="-1" strike="noStrike">
                <a:solidFill>
                  <a:srgbClr val="ffffff"/>
                </a:solidFill>
                <a:latin typeface="Calibri"/>
                <a:ea typeface="DejaVu Sans"/>
              </a:rPr>
              <a:t>Petite taille (nanisme) </a:t>
            </a:r>
            <a:endParaRPr b="0" lang="fr-FR" sz="2800" spc="-1" strike="noStrike">
              <a:latin typeface="Arial"/>
            </a:endParaRPr>
          </a:p>
          <a:p>
            <a:pPr lvl="1" marL="457200" indent="-213840">
              <a:lnSpc>
                <a:spcPct val="100000"/>
              </a:lnSpc>
              <a:buClr>
                <a:srgbClr val="ffffff"/>
              </a:buClr>
              <a:buFont typeface="Wingdings" charset="2"/>
              <a:buChar char=""/>
            </a:pPr>
            <a:r>
              <a:rPr b="0" lang="fr-FR" sz="2800" spc="-1" strike="noStrike">
                <a:solidFill>
                  <a:srgbClr val="ffffff"/>
                </a:solidFill>
                <a:latin typeface="Calibri"/>
                <a:ea typeface="DejaVu Sans"/>
              </a:rPr>
              <a:t>Hypertonie </a:t>
            </a:r>
            <a:endParaRPr b="0" lang="fr-FR" sz="2800" spc="-1" strike="noStrike">
              <a:latin typeface="Arial"/>
            </a:endParaRPr>
          </a:p>
          <a:p>
            <a:pPr lvl="1" marL="457200" indent="-213840">
              <a:lnSpc>
                <a:spcPct val="100000"/>
              </a:lnSpc>
              <a:buClr>
                <a:srgbClr val="ffffff"/>
              </a:buClr>
              <a:buFont typeface="Wingdings" charset="2"/>
              <a:buChar char=""/>
            </a:pPr>
            <a:r>
              <a:rPr b="0" lang="fr-FR" sz="2800" spc="-1" strike="noStrike">
                <a:solidFill>
                  <a:srgbClr val="ffffff"/>
                </a:solidFill>
                <a:latin typeface="Calibri"/>
                <a:ea typeface="DejaVu Sans"/>
              </a:rPr>
              <a:t>Ataxie</a:t>
            </a:r>
            <a:endParaRPr b="0" lang="fr-FR" sz="2800" spc="-1" strike="noStrike">
              <a:latin typeface="Arial"/>
            </a:endParaRPr>
          </a:p>
          <a:p>
            <a:pPr lvl="1" marL="457200" indent="-213840">
              <a:lnSpc>
                <a:spcPct val="100000"/>
              </a:lnSpc>
              <a:buClr>
                <a:srgbClr val="ffffff"/>
              </a:buClr>
              <a:buFont typeface="Wingdings" charset="2"/>
              <a:buChar char=""/>
            </a:pPr>
            <a:r>
              <a:rPr b="0" lang="fr-FR" sz="2800" spc="-1" strike="noStrike">
                <a:solidFill>
                  <a:srgbClr val="ffffff"/>
                </a:solidFill>
                <a:latin typeface="Calibri"/>
                <a:ea typeface="DejaVu Sans"/>
              </a:rPr>
              <a:t>Athetose </a:t>
            </a:r>
            <a:endParaRPr b="0" lang="fr-FR" sz="2800" spc="-1" strike="noStrike">
              <a:latin typeface="Arial"/>
            </a:endParaRPr>
          </a:p>
          <a:p>
            <a:pPr lvl="1" marL="457200" indent="-213840">
              <a:lnSpc>
                <a:spcPct val="100000"/>
              </a:lnSpc>
              <a:buClr>
                <a:srgbClr val="ffffff"/>
              </a:buClr>
              <a:buFont typeface="Wingdings" charset="2"/>
              <a:buChar char=""/>
            </a:pPr>
            <a:r>
              <a:rPr b="0" lang="fr-FR" sz="2800" spc="-1" strike="noStrike">
                <a:solidFill>
                  <a:srgbClr val="ffffff"/>
                </a:solidFill>
                <a:latin typeface="Calibri"/>
                <a:ea typeface="DejaVu Sans"/>
              </a:rPr>
              <a:t>Déficience viselle </a:t>
            </a:r>
            <a:endParaRPr b="0" lang="fr-FR" sz="2800" spc="-1" strike="noStrike">
              <a:latin typeface="Arial"/>
            </a:endParaRPr>
          </a:p>
          <a:p>
            <a:pPr lvl="1" marL="457200" indent="-213840">
              <a:lnSpc>
                <a:spcPct val="100000"/>
              </a:lnSpc>
              <a:buClr>
                <a:srgbClr val="ffffff"/>
              </a:buClr>
              <a:buFont typeface="Wingdings" charset="2"/>
              <a:buChar char=""/>
            </a:pPr>
            <a:r>
              <a:rPr b="0" lang="fr-FR" sz="2800" spc="-1" strike="noStrike">
                <a:solidFill>
                  <a:srgbClr val="ffffff"/>
                </a:solidFill>
                <a:latin typeface="Calibri"/>
                <a:ea typeface="DejaVu Sans"/>
              </a:rPr>
              <a:t>Déficience intellectuelle </a:t>
            </a:r>
            <a:endParaRPr b="0" lang="fr-FR" sz="2800" spc="-1" strike="noStrike">
              <a:latin typeface="Arial"/>
            </a:endParaRPr>
          </a:p>
        </p:txBody>
      </p:sp>
      <p:sp>
        <p:nvSpPr>
          <p:cNvPr id="139" name="CustomShape 2"/>
          <p:cNvSpPr/>
          <p:nvPr/>
        </p:nvSpPr>
        <p:spPr>
          <a:xfrm>
            <a:off x="755640" y="1484640"/>
            <a:ext cx="6190200" cy="1869840"/>
          </a:xfrm>
          <a:prstGeom prst="rightArrowCallout">
            <a:avLst>
              <a:gd name="adj1" fmla="val 25000"/>
              <a:gd name="adj2" fmla="val 25000"/>
              <a:gd name="adj3" fmla="val 25000"/>
              <a:gd name="adj4" fmla="val 64977"/>
            </a:avLst>
          </a:prstGeom>
          <a:noFill/>
          <a:ln w="57240">
            <a:solidFill>
              <a:srgbClr val="ffff00"/>
            </a:solidFill>
            <a:round/>
          </a:ln>
        </p:spPr>
        <p:style>
          <a:lnRef idx="2">
            <a:schemeClr val="accent1">
              <a:shade val="50000"/>
            </a:schemeClr>
          </a:lnRef>
          <a:fillRef idx="1">
            <a:schemeClr val="accent1"/>
          </a:fillRef>
          <a:effectRef idx="0">
            <a:schemeClr val="accent1"/>
          </a:effectRef>
          <a:fontRef idx="minor"/>
        </p:style>
      </p:sp>
      <p:sp>
        <p:nvSpPr>
          <p:cNvPr id="140" name="CustomShape 3"/>
          <p:cNvSpPr/>
          <p:nvPr/>
        </p:nvSpPr>
        <p:spPr>
          <a:xfrm>
            <a:off x="7092360" y="1305000"/>
            <a:ext cx="1869840" cy="2229840"/>
          </a:xfrm>
          <a:prstGeom prst="roundRect">
            <a:avLst>
              <a:gd name="adj" fmla="val 16667"/>
            </a:avLst>
          </a:prstGeom>
          <a:solidFill>
            <a:schemeClr val="tx2">
              <a:lumMod val="20000"/>
              <a:lumOff val="80000"/>
            </a:schemeClr>
          </a:solidFill>
          <a:ln w="57240">
            <a:solidFill>
              <a:srgbClr val="ffff00"/>
            </a:solidFill>
            <a:round/>
          </a:ln>
        </p:spPr>
        <p:style>
          <a:lnRef idx="2">
            <a:schemeClr val="accent1">
              <a:shade val="50000"/>
            </a:schemeClr>
          </a:lnRef>
          <a:fillRef idx="1">
            <a:schemeClr val="accent1"/>
          </a:fillRef>
          <a:effectRef idx="0">
            <a:schemeClr val="accent1"/>
          </a:effectRef>
          <a:fontRef idx="minor"/>
        </p:style>
      </p:sp>
      <p:sp>
        <p:nvSpPr>
          <p:cNvPr id="141" name="CustomShape 4"/>
          <p:cNvSpPr/>
          <p:nvPr/>
        </p:nvSpPr>
        <p:spPr>
          <a:xfrm>
            <a:off x="7022160" y="1543680"/>
            <a:ext cx="2009880" cy="18273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fr-FR" sz="2000" spc="-1" strike="noStrike">
                <a:solidFill>
                  <a:srgbClr val="17375e"/>
                </a:solidFill>
                <a:latin typeface="Calibri"/>
                <a:ea typeface="DejaVu Sans"/>
              </a:rPr>
              <a:t>DEFICIENCES ELIGIBLES EN PARACANOE</a:t>
            </a:r>
            <a:endParaRPr b="0" lang="fr-FR" sz="2000" spc="-1" strike="noStrike">
              <a:latin typeface="Arial"/>
            </a:endParaRPr>
          </a:p>
          <a:p>
            <a:pPr algn="ctr">
              <a:lnSpc>
                <a:spcPct val="100000"/>
              </a:lnSpc>
            </a:pPr>
            <a:r>
              <a:rPr b="1" i="1" lang="fr-FR" sz="1800" spc="-1" strike="noStrike">
                <a:solidFill>
                  <a:srgbClr val="17375e"/>
                </a:solidFill>
                <a:latin typeface="Calibri"/>
                <a:ea typeface="DejaVu Sans"/>
              </a:rPr>
              <a:t>(Tronc &amp; membres inférieurs uniquement)</a:t>
            </a:r>
            <a:endParaRPr b="0" lang="fr-FR" sz="1800" spc="-1" strike="noStrike">
              <a:latin typeface="Arial"/>
            </a:endParaRPr>
          </a:p>
        </p:txBody>
      </p:sp>
      <p:sp>
        <p:nvSpPr>
          <p:cNvPr id="142" name="CustomShape 5"/>
          <p:cNvSpPr/>
          <p:nvPr/>
        </p:nvSpPr>
        <p:spPr>
          <a:xfrm>
            <a:off x="3124080" y="6448320"/>
            <a:ext cx="2892960" cy="36252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fr-FR" sz="1200" spc="-1" strike="noStrike">
                <a:solidFill>
                  <a:srgbClr val="8b8b8b"/>
                </a:solidFill>
                <a:latin typeface="Calibri"/>
                <a:ea typeface="DejaVu Sans"/>
              </a:rPr>
              <a:t>International Canoe Federation - PARACANOE</a:t>
            </a:r>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7375e">
            <a:alpha val="10000"/>
          </a:srgbClr>
        </a:solidFill>
      </p:bgPr>
    </p:bg>
    <p:spTree>
      <p:nvGrpSpPr>
        <p:cNvPr id="1" name=""/>
        <p:cNvGrpSpPr/>
        <p:nvPr/>
      </p:nvGrpSpPr>
      <p:grpSpPr>
        <a:xfrm>
          <a:off x="0" y="0"/>
          <a:ext cx="0" cy="0"/>
          <a:chOff x="0" y="0"/>
          <a:chExt cx="0" cy="0"/>
        </a:xfrm>
      </p:grpSpPr>
      <p:pic>
        <p:nvPicPr>
          <p:cNvPr id="143" name="Picture 4" descr=""/>
          <p:cNvPicPr/>
          <p:nvPr/>
        </p:nvPicPr>
        <p:blipFill>
          <a:blip r:embed="rId1"/>
          <a:stretch/>
        </p:blipFill>
        <p:spPr>
          <a:xfrm>
            <a:off x="-1440" y="1800"/>
            <a:ext cx="9360720" cy="6855480"/>
          </a:xfrm>
          <a:prstGeom prst="rect">
            <a:avLst/>
          </a:prstGeom>
          <a:ln>
            <a:noFill/>
          </a:ln>
        </p:spPr>
      </p:pic>
      <p:sp>
        <p:nvSpPr>
          <p:cNvPr id="144" name="CustomShape 1"/>
          <p:cNvSpPr/>
          <p:nvPr/>
        </p:nvSpPr>
        <p:spPr>
          <a:xfrm>
            <a:off x="3124080" y="6520320"/>
            <a:ext cx="2892960" cy="36252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fr-FR" sz="1200" spc="-1" strike="noStrike">
                <a:solidFill>
                  <a:srgbClr val="8b8b8b"/>
                </a:solidFill>
                <a:latin typeface="Calibri"/>
                <a:ea typeface="DejaVu Sans"/>
              </a:rPr>
              <a:t>International Canoe Federation - PARACANOE</a:t>
            </a:r>
            <a:endParaRPr b="0" lang="fr-FR" sz="1200" spc="-1" strike="noStrike">
              <a:latin typeface="Arial"/>
            </a:endParaRPr>
          </a:p>
        </p:txBody>
      </p:sp>
      <p:sp>
        <p:nvSpPr>
          <p:cNvPr id="145" name="CustomShape 2"/>
          <p:cNvSpPr/>
          <p:nvPr/>
        </p:nvSpPr>
        <p:spPr>
          <a:xfrm>
            <a:off x="216000" y="1440000"/>
            <a:ext cx="8351280" cy="647280"/>
          </a:xfrm>
          <a:prstGeom prst="rect">
            <a:avLst/>
          </a:prstGeom>
          <a:solidFill>
            <a:srgbClr val="ffffff"/>
          </a:solidFill>
          <a:ln>
            <a:solidFill>
              <a:srgbClr val="ffffff"/>
            </a:solidFill>
          </a:ln>
        </p:spPr>
        <p:style>
          <a:lnRef idx="0"/>
          <a:fillRef idx="0"/>
          <a:effectRef idx="0"/>
          <a:fontRef idx="minor"/>
        </p:style>
        <p:txBody>
          <a:bodyPr wrap="none" lIns="90000" rIns="90000" tIns="45000" bIns="45000" anchor="ctr">
            <a:noAutofit/>
          </a:bodyPr>
          <a:p>
            <a:pPr>
              <a:lnSpc>
                <a:spcPct val="100000"/>
              </a:lnSpc>
            </a:pPr>
            <a:r>
              <a:rPr b="1" lang="fr-FR" sz="1300" spc="-1" strike="noStrike">
                <a:solidFill>
                  <a:srgbClr val="729fcf"/>
                </a:solidFill>
                <a:latin typeface="Arial"/>
                <a:ea typeface="DejaVu Sans"/>
              </a:rPr>
              <a:t>Mise en évidence d’un (ou de plusieurs) lien(s) avec les 3 déficiences prises en compte citées ci dessous</a:t>
            </a:r>
            <a:endParaRPr b="0" lang="fr-FR" sz="1300" spc="-1" strike="noStrike">
              <a:latin typeface="Arial"/>
            </a:endParaRPr>
          </a:p>
          <a:p>
            <a:pPr>
              <a:lnSpc>
                <a:spcPct val="100000"/>
              </a:lnSpc>
            </a:pPr>
            <a:r>
              <a:rPr b="1" lang="fr-FR" sz="1300" spc="-1" strike="noStrike">
                <a:solidFill>
                  <a:srgbClr val="729fcf"/>
                </a:solidFill>
                <a:latin typeface="Arial"/>
                <a:ea typeface="DejaVu Sans"/>
              </a:rPr>
              <a:t> </a:t>
            </a:r>
            <a:r>
              <a:rPr b="1" lang="fr-FR" sz="1300" spc="-1" strike="noStrike">
                <a:solidFill>
                  <a:srgbClr val="729fcf"/>
                </a:solidFill>
                <a:latin typeface="Arial"/>
                <a:ea typeface="DejaVu Sans"/>
              </a:rPr>
              <a:t>(la déficience doit être stabilisée, condition sine qua non)</a:t>
            </a:r>
            <a:endParaRPr b="0" lang="fr-FR" sz="1300" spc="-1" strike="noStrike">
              <a:latin typeface="Arial"/>
            </a:endParaRPr>
          </a:p>
        </p:txBody>
      </p:sp>
      <p:sp>
        <p:nvSpPr>
          <p:cNvPr id="146" name="CustomShape 3"/>
          <p:cNvSpPr/>
          <p:nvPr/>
        </p:nvSpPr>
        <p:spPr>
          <a:xfrm>
            <a:off x="504000" y="2232000"/>
            <a:ext cx="2375280" cy="287280"/>
          </a:xfrm>
          <a:prstGeom prst="rect">
            <a:avLst/>
          </a:prstGeom>
          <a:solidFill>
            <a:srgbClr val="ffffff"/>
          </a:solidFill>
          <a:ln>
            <a:solidFill>
              <a:srgbClr val="ffffff"/>
            </a:solidFill>
          </a:ln>
        </p:spPr>
        <p:style>
          <a:lnRef idx="0"/>
          <a:fillRef idx="0"/>
          <a:effectRef idx="0"/>
          <a:fontRef idx="minor"/>
        </p:style>
        <p:txBody>
          <a:bodyPr wrap="none" lIns="90000" rIns="90000" tIns="45000" bIns="45000" anchor="ctr">
            <a:noAutofit/>
          </a:bodyPr>
          <a:p>
            <a:pPr algn="ctr">
              <a:lnSpc>
                <a:spcPct val="100000"/>
              </a:lnSpc>
            </a:pPr>
            <a:r>
              <a:rPr b="1" lang="fr-FR" sz="1200" spc="-1" strike="noStrike">
                <a:solidFill>
                  <a:srgbClr val="729fcf"/>
                </a:solidFill>
                <a:latin typeface="Arial"/>
                <a:ea typeface="DejaVu Sans"/>
              </a:rPr>
              <a:t>Déficience de force musculaire</a:t>
            </a:r>
            <a:endParaRPr b="0" lang="fr-FR" sz="1200" spc="-1" strike="noStrike">
              <a:latin typeface="Arial"/>
            </a:endParaRPr>
          </a:p>
        </p:txBody>
      </p:sp>
      <p:sp>
        <p:nvSpPr>
          <p:cNvPr id="147" name="CustomShape 4"/>
          <p:cNvSpPr/>
          <p:nvPr/>
        </p:nvSpPr>
        <p:spPr>
          <a:xfrm rot="20400">
            <a:off x="576000" y="2429280"/>
            <a:ext cx="3095280" cy="359280"/>
          </a:xfrm>
          <a:prstGeom prst="rect">
            <a:avLst/>
          </a:prstGeom>
          <a:solidFill>
            <a:srgbClr val="ffffff"/>
          </a:solidFill>
          <a:ln>
            <a:solidFill>
              <a:srgbClr val="ffffff"/>
            </a:solidFill>
          </a:ln>
        </p:spPr>
        <p:style>
          <a:lnRef idx="0"/>
          <a:fillRef idx="0"/>
          <a:effectRef idx="0"/>
          <a:fontRef idx="minor"/>
        </p:style>
        <p:txBody>
          <a:bodyPr wrap="none" lIns="90000" rIns="90000" tIns="45000" bIns="45000" anchor="ctr">
            <a:noAutofit/>
          </a:bodyPr>
          <a:p>
            <a:pPr>
              <a:lnSpc>
                <a:spcPct val="100000"/>
              </a:lnSpc>
            </a:pPr>
            <a:r>
              <a:rPr b="1" lang="fr-FR" sz="1200" spc="-1" strike="noStrike">
                <a:solidFill>
                  <a:srgbClr val="729fcf"/>
                </a:solidFill>
                <a:latin typeface="Arial"/>
                <a:ea typeface="DejaVu Sans"/>
              </a:rPr>
              <a:t>Manque d’amplitude articulaire</a:t>
            </a:r>
            <a:endParaRPr b="0" lang="fr-FR" sz="1200" spc="-1" strike="noStrike">
              <a:latin typeface="Arial"/>
            </a:endParaRPr>
          </a:p>
        </p:txBody>
      </p:sp>
      <p:sp>
        <p:nvSpPr>
          <p:cNvPr id="148" name="CustomShape 5"/>
          <p:cNvSpPr/>
          <p:nvPr/>
        </p:nvSpPr>
        <p:spPr>
          <a:xfrm>
            <a:off x="576000" y="2736000"/>
            <a:ext cx="2807280" cy="287280"/>
          </a:xfrm>
          <a:prstGeom prst="rect">
            <a:avLst/>
          </a:prstGeom>
          <a:solidFill>
            <a:srgbClr val="ffffff"/>
          </a:solidFill>
          <a:ln>
            <a:solidFill>
              <a:srgbClr val="ffffff"/>
            </a:solidFill>
          </a:ln>
        </p:spPr>
        <p:style>
          <a:lnRef idx="0"/>
          <a:fillRef idx="0"/>
          <a:effectRef idx="0"/>
          <a:fontRef idx="minor"/>
        </p:style>
        <p:txBody>
          <a:bodyPr wrap="none" lIns="90000" rIns="90000" tIns="45000" bIns="45000" anchor="ctr">
            <a:noAutofit/>
          </a:bodyPr>
          <a:p>
            <a:pPr>
              <a:lnSpc>
                <a:spcPct val="100000"/>
              </a:lnSpc>
            </a:pPr>
            <a:r>
              <a:rPr b="1" lang="fr-FR" sz="1200" spc="-1" strike="noStrike">
                <a:solidFill>
                  <a:srgbClr val="729fcf"/>
                </a:solidFill>
                <a:latin typeface="Arial"/>
                <a:ea typeface="DejaVu Sans"/>
              </a:rPr>
              <a:t>Manque d’un membre</a:t>
            </a:r>
            <a:endParaRPr b="0" lang="fr-FR" sz="1200" spc="-1" strike="noStrike">
              <a:latin typeface="Arial"/>
            </a:endParaRPr>
          </a:p>
        </p:txBody>
      </p:sp>
      <p:sp>
        <p:nvSpPr>
          <p:cNvPr id="149" name="CustomShape 6"/>
          <p:cNvSpPr/>
          <p:nvPr/>
        </p:nvSpPr>
        <p:spPr>
          <a:xfrm>
            <a:off x="360000" y="4392000"/>
            <a:ext cx="4967280" cy="359280"/>
          </a:xfrm>
          <a:prstGeom prst="rect">
            <a:avLst/>
          </a:prstGeom>
          <a:solidFill>
            <a:srgbClr val="ffffff"/>
          </a:solidFill>
          <a:ln>
            <a:solidFill>
              <a:srgbClr val="ffffff"/>
            </a:solidFill>
          </a:ln>
        </p:spPr>
        <p:style>
          <a:lnRef idx="0"/>
          <a:fillRef idx="0"/>
          <a:effectRef idx="0"/>
          <a:fontRef idx="minor"/>
        </p:style>
        <p:txBody>
          <a:bodyPr wrap="none" lIns="90000" rIns="90000" tIns="45000" bIns="45000" anchor="ctr">
            <a:noAutofit/>
          </a:bodyPr>
          <a:p>
            <a:pPr>
              <a:lnSpc>
                <a:spcPct val="100000"/>
              </a:lnSpc>
            </a:pPr>
            <a:r>
              <a:rPr b="1" lang="fr-FR" sz="1200" spc="-1" strike="noStrike">
                <a:solidFill>
                  <a:srgbClr val="729fcf"/>
                </a:solidFill>
                <a:latin typeface="Arial"/>
                <a:ea typeface="DejaVu Sans"/>
              </a:rPr>
              <a:t>Mise en évidence du MINIMUM D’ELIGIBILITE</a:t>
            </a:r>
            <a:endParaRPr b="0" lang="fr-FR" sz="1200" spc="-1" strike="noStrike">
              <a:latin typeface="Arial"/>
            </a:endParaRPr>
          </a:p>
        </p:txBody>
      </p:sp>
      <p:sp>
        <p:nvSpPr>
          <p:cNvPr id="150" name="CustomShape 7"/>
          <p:cNvSpPr/>
          <p:nvPr/>
        </p:nvSpPr>
        <p:spPr>
          <a:xfrm>
            <a:off x="72000" y="5976000"/>
            <a:ext cx="9143280" cy="575280"/>
          </a:xfrm>
          <a:prstGeom prst="rect">
            <a:avLst/>
          </a:prstGeom>
          <a:solidFill>
            <a:srgbClr val="ffffff"/>
          </a:solidFill>
          <a:ln>
            <a:solidFill>
              <a:srgbClr val="ffffff"/>
            </a:solidFill>
          </a:ln>
        </p:spPr>
        <p:style>
          <a:lnRef idx="0"/>
          <a:fillRef idx="0"/>
          <a:effectRef idx="0"/>
          <a:fontRef idx="minor"/>
        </p:style>
        <p:txBody>
          <a:bodyPr wrap="none" lIns="90000" rIns="90000" tIns="45000" bIns="45000" anchor="ctr">
            <a:noAutofit/>
          </a:bodyPr>
          <a:p>
            <a:pPr>
              <a:lnSpc>
                <a:spcPct val="100000"/>
              </a:lnSpc>
            </a:pPr>
            <a:r>
              <a:rPr b="1" lang="fr-FR" sz="1200" spc="-1" strike="noStrike">
                <a:solidFill>
                  <a:srgbClr val="729fcf"/>
                </a:solidFill>
                <a:latin typeface="Arial"/>
                <a:ea typeface="DejaVu Sans"/>
              </a:rPr>
              <a:t>3 grilles d’évaluation (spécifique à chaque embarcation comme montré après). En fonction du résultat, l’athlète </a:t>
            </a:r>
            <a:endParaRPr b="0" lang="fr-FR" sz="1200" spc="-1" strike="noStrike">
              <a:latin typeface="Arial"/>
            </a:endParaRPr>
          </a:p>
          <a:p>
            <a:pPr>
              <a:lnSpc>
                <a:spcPct val="100000"/>
              </a:lnSpc>
            </a:pPr>
            <a:r>
              <a:rPr b="1" lang="fr-FR" sz="1200" spc="-1" strike="noStrike">
                <a:solidFill>
                  <a:srgbClr val="729fcf"/>
                </a:solidFill>
                <a:latin typeface="Arial"/>
                <a:ea typeface="DejaVu Sans"/>
              </a:rPr>
              <a:t>se voit attribuer une classe de course </a:t>
            </a:r>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7375e">
            <a:alpha val="10000"/>
          </a:srgbClr>
        </a:solidFill>
      </p:bgPr>
    </p:bg>
    <p:spTree>
      <p:nvGrpSpPr>
        <p:cNvPr id="1" name=""/>
        <p:cNvGrpSpPr/>
        <p:nvPr/>
      </p:nvGrpSpPr>
      <p:grpSpPr>
        <a:xfrm>
          <a:off x="0" y="0"/>
          <a:ext cx="0" cy="0"/>
          <a:chOff x="0" y="0"/>
          <a:chExt cx="0" cy="0"/>
        </a:xfrm>
      </p:grpSpPr>
      <p:pic>
        <p:nvPicPr>
          <p:cNvPr id="151" name="Picture 3" descr=""/>
          <p:cNvPicPr/>
          <p:nvPr/>
        </p:nvPicPr>
        <p:blipFill>
          <a:blip r:embed="rId1"/>
          <a:stretch/>
        </p:blipFill>
        <p:spPr>
          <a:xfrm>
            <a:off x="-15840" y="-32040"/>
            <a:ext cx="9159480" cy="6738840"/>
          </a:xfrm>
          <a:prstGeom prst="rect">
            <a:avLst/>
          </a:prstGeom>
          <a:ln>
            <a:noFill/>
          </a:ln>
        </p:spPr>
      </p:pic>
      <p:sp>
        <p:nvSpPr>
          <p:cNvPr id="152" name="CustomShape 1"/>
          <p:cNvSpPr/>
          <p:nvPr/>
        </p:nvSpPr>
        <p:spPr>
          <a:xfrm>
            <a:off x="3124080" y="6448320"/>
            <a:ext cx="2892960" cy="36252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fr-FR" sz="1200" spc="-1" strike="noStrike">
                <a:solidFill>
                  <a:srgbClr val="8b8b8b"/>
                </a:solidFill>
                <a:latin typeface="Calibri"/>
                <a:ea typeface="DejaVu Sans"/>
              </a:rPr>
              <a:t>International Canoe Federation - PARACANOE</a:t>
            </a:r>
            <a:endParaRPr b="0" lang="fr-FR" sz="1200" spc="-1" strike="noStrike">
              <a:latin typeface="Arial"/>
            </a:endParaRPr>
          </a:p>
        </p:txBody>
      </p:sp>
      <p:sp>
        <p:nvSpPr>
          <p:cNvPr id="153" name="CustomShape 2"/>
          <p:cNvSpPr/>
          <p:nvPr/>
        </p:nvSpPr>
        <p:spPr>
          <a:xfrm>
            <a:off x="3240000" y="576000"/>
            <a:ext cx="2663640" cy="1151640"/>
          </a:xfrm>
          <a:prstGeom prst="ellipse">
            <a:avLst/>
          </a:prstGeom>
          <a:solidFill>
            <a:srgbClr val="b4c7dc"/>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ffffff"/>
                </a:solidFill>
                <a:latin typeface="Arial"/>
                <a:ea typeface="DejaVu Sans"/>
              </a:rPr>
              <a:t>Seuil minimum d’éligibilité</a:t>
            </a:r>
            <a:endParaRPr b="0" lang="fr-FR" sz="1200" spc="-1" strike="noStrike">
              <a:latin typeface="Arial"/>
            </a:endParaRPr>
          </a:p>
        </p:txBody>
      </p:sp>
      <p:sp>
        <p:nvSpPr>
          <p:cNvPr id="154" name="CustomShape 3"/>
          <p:cNvSpPr/>
          <p:nvPr/>
        </p:nvSpPr>
        <p:spPr>
          <a:xfrm>
            <a:off x="3312000" y="1584000"/>
            <a:ext cx="2519640" cy="791640"/>
          </a:xfrm>
          <a:prstGeom prst="rect">
            <a:avLst/>
          </a:prstGeom>
          <a:solidFill>
            <a:srgbClr val="ffffff"/>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1" lang="fr-FR" sz="1200" spc="-1" strike="noStrike">
                <a:solidFill>
                  <a:srgbClr val="729fcf"/>
                </a:solidFill>
                <a:latin typeface="Arial"/>
                <a:ea typeface="DejaVu Sans"/>
              </a:rPr>
              <a:t>L’athlète doit perdre au moins </a:t>
            </a:r>
            <a:endParaRPr b="0" lang="fr-FR" sz="1200" spc="-1" strike="noStrike">
              <a:latin typeface="Arial"/>
            </a:endParaRPr>
          </a:p>
          <a:p>
            <a:pPr algn="ctr">
              <a:lnSpc>
                <a:spcPct val="100000"/>
              </a:lnSpc>
            </a:pPr>
            <a:r>
              <a:rPr b="1" lang="fr-FR" sz="1200" spc="-1" strike="noStrike">
                <a:solidFill>
                  <a:srgbClr val="729fcf"/>
                </a:solidFill>
                <a:latin typeface="Arial"/>
                <a:ea typeface="DejaVu Sans"/>
              </a:rPr>
              <a:t>4 points sur l’analyse </a:t>
            </a:r>
            <a:endParaRPr b="0" lang="fr-FR" sz="1200" spc="-1" strike="noStrike">
              <a:latin typeface="Arial"/>
            </a:endParaRPr>
          </a:p>
          <a:p>
            <a:pPr algn="ctr">
              <a:lnSpc>
                <a:spcPct val="100000"/>
              </a:lnSpc>
            </a:pPr>
            <a:r>
              <a:rPr b="1" lang="fr-FR" sz="1200" spc="-1" strike="noStrike">
                <a:solidFill>
                  <a:srgbClr val="729fcf"/>
                </a:solidFill>
                <a:latin typeface="Arial"/>
                <a:ea typeface="DejaVu Sans"/>
              </a:rPr>
              <a:t>d’une jambe</a:t>
            </a:r>
            <a:endParaRPr b="0" lang="fr-FR" sz="1200" spc="-1" strike="noStrike">
              <a:latin typeface="Arial"/>
            </a:endParaRPr>
          </a:p>
        </p:txBody>
      </p:sp>
      <p:sp>
        <p:nvSpPr>
          <p:cNvPr id="155" name="CustomShape 4"/>
          <p:cNvSpPr/>
          <p:nvPr/>
        </p:nvSpPr>
        <p:spPr>
          <a:xfrm>
            <a:off x="6480000" y="1800000"/>
            <a:ext cx="2303640" cy="503640"/>
          </a:xfrm>
          <a:prstGeom prst="rect">
            <a:avLst/>
          </a:prstGeom>
          <a:solidFill>
            <a:srgbClr val="ffffff"/>
          </a:solidFill>
          <a:ln>
            <a:solidFill>
              <a:srgbClr val="ffffff"/>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ff3838"/>
                </a:solidFill>
                <a:latin typeface="Arial"/>
                <a:ea typeface="DejaVu Sans"/>
              </a:rPr>
              <a:t>Si non, l’athlète est non éligible</a:t>
            </a:r>
            <a:endParaRPr b="0" lang="fr-FR" sz="1200" spc="-1" strike="noStrike">
              <a:latin typeface="Arial"/>
            </a:endParaRPr>
          </a:p>
          <a:p>
            <a:pPr algn="ctr">
              <a:lnSpc>
                <a:spcPct val="100000"/>
              </a:lnSpc>
            </a:pPr>
            <a:r>
              <a:rPr b="0" lang="fr-FR" sz="1200" spc="-1" strike="noStrike">
                <a:solidFill>
                  <a:srgbClr val="ff3838"/>
                </a:solidFill>
                <a:latin typeface="Arial"/>
                <a:ea typeface="DejaVu Sans"/>
              </a:rPr>
              <a:t> </a:t>
            </a:r>
            <a:r>
              <a:rPr b="0" lang="fr-FR" sz="1200" spc="-1" strike="noStrike">
                <a:solidFill>
                  <a:srgbClr val="ff3838"/>
                </a:solidFill>
                <a:latin typeface="Arial"/>
                <a:ea typeface="DejaVu Sans"/>
              </a:rPr>
              <a:t>et la classification est arrêtée</a:t>
            </a:r>
            <a:endParaRPr b="0" lang="fr-FR" sz="1200" spc="-1" strike="noStrike">
              <a:latin typeface="Arial"/>
            </a:endParaRPr>
          </a:p>
        </p:txBody>
      </p:sp>
      <p:sp>
        <p:nvSpPr>
          <p:cNvPr id="156" name="CustomShape 5"/>
          <p:cNvSpPr/>
          <p:nvPr/>
        </p:nvSpPr>
        <p:spPr>
          <a:xfrm>
            <a:off x="1080000" y="1728000"/>
            <a:ext cx="1439640" cy="431640"/>
          </a:xfrm>
          <a:prstGeom prst="rect">
            <a:avLst/>
          </a:prstGeom>
          <a:solidFill>
            <a:srgbClr val="ffffff"/>
          </a:solidFill>
          <a:ln>
            <a:solidFill>
              <a:srgbClr val="ffffff"/>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81d41a"/>
                </a:solidFill>
                <a:latin typeface="Arial"/>
                <a:ea typeface="DejaVu Sans"/>
              </a:rPr>
              <a:t>Si oui, l’athlète </a:t>
            </a:r>
            <a:endParaRPr b="0" lang="fr-FR" sz="1200" spc="-1" strike="noStrike">
              <a:latin typeface="Arial"/>
            </a:endParaRPr>
          </a:p>
          <a:p>
            <a:pPr algn="ctr">
              <a:lnSpc>
                <a:spcPct val="100000"/>
              </a:lnSpc>
            </a:pPr>
            <a:r>
              <a:rPr b="0" lang="fr-FR" sz="1200" spc="-1" strike="noStrike">
                <a:solidFill>
                  <a:srgbClr val="81d41a"/>
                </a:solidFill>
                <a:latin typeface="Arial"/>
                <a:ea typeface="DejaVu Sans"/>
              </a:rPr>
              <a:t>continue les tests</a:t>
            </a:r>
            <a:endParaRPr b="0" lang="fr-FR" sz="1200" spc="-1" strike="noStrike">
              <a:latin typeface="Arial"/>
            </a:endParaRPr>
          </a:p>
        </p:txBody>
      </p:sp>
      <p:sp>
        <p:nvSpPr>
          <p:cNvPr id="157" name="CustomShape 6"/>
          <p:cNvSpPr/>
          <p:nvPr/>
        </p:nvSpPr>
        <p:spPr>
          <a:xfrm>
            <a:off x="1944000" y="2880000"/>
            <a:ext cx="4967640" cy="287640"/>
          </a:xfrm>
          <a:prstGeom prst="rect">
            <a:avLst/>
          </a:prstGeom>
          <a:solidFill>
            <a:srgbClr val="ffffff"/>
          </a:solidFill>
          <a:ln>
            <a:solidFill>
              <a:srgbClr val="ffffff"/>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81d41a"/>
                </a:solidFill>
                <a:latin typeface="Arial"/>
                <a:ea typeface="DejaVu Sans"/>
              </a:rPr>
              <a:t>Chaque grille détermine un score qui indique un cluster</a:t>
            </a:r>
            <a:endParaRPr b="0" lang="fr-FR" sz="1200" spc="-1" strike="noStrike">
              <a:latin typeface="Arial"/>
            </a:endParaRPr>
          </a:p>
        </p:txBody>
      </p:sp>
      <p:sp>
        <p:nvSpPr>
          <p:cNvPr id="158" name="CustomShape 7"/>
          <p:cNvSpPr/>
          <p:nvPr/>
        </p:nvSpPr>
        <p:spPr>
          <a:xfrm>
            <a:off x="648000" y="3744000"/>
            <a:ext cx="2375640" cy="2015640"/>
          </a:xfrm>
          <a:prstGeom prst="rect">
            <a:avLst/>
          </a:prstGeom>
          <a:solidFill>
            <a:srgbClr val="729fcf"/>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ffffff"/>
                </a:solidFill>
                <a:latin typeface="Arial"/>
                <a:ea typeface="DejaVu Sans"/>
              </a:rPr>
              <a:t>Jambes</a:t>
            </a:r>
            <a:endParaRPr b="0" lang="fr-FR" sz="1200" spc="-1" strike="noStrike">
              <a:latin typeface="Arial"/>
            </a:endParaRPr>
          </a:p>
          <a:p>
            <a:pPr algn="ctr">
              <a:lnSpc>
                <a:spcPct val="100000"/>
              </a:lnSpc>
            </a:pPr>
            <a:r>
              <a:rPr b="0" lang="fr-FR" sz="1200" spc="-1" strike="noStrike">
                <a:solidFill>
                  <a:srgbClr val="ffffff"/>
                </a:solidFill>
                <a:latin typeface="Arial"/>
                <a:ea typeface="DejaVu Sans"/>
              </a:rPr>
              <a:t>Score entre 0 et 28</a:t>
            </a:r>
            <a:endParaRPr b="0" lang="fr-FR" sz="1200" spc="-1" strike="noStrike">
              <a:latin typeface="Arial"/>
            </a:endParaRPr>
          </a:p>
          <a:p>
            <a:pPr algn="ctr">
              <a:lnSpc>
                <a:spcPct val="100000"/>
              </a:lnSpc>
            </a:pPr>
            <a:endParaRPr b="0" lang="fr-FR" sz="1200" spc="-1" strike="noStrike">
              <a:latin typeface="Arial"/>
            </a:endParaRPr>
          </a:p>
          <a:p>
            <a:pPr algn="ctr">
              <a:lnSpc>
                <a:spcPct val="100000"/>
              </a:lnSpc>
            </a:pPr>
            <a:r>
              <a:rPr b="0" lang="fr-FR" sz="1200" spc="-1" strike="noStrike">
                <a:solidFill>
                  <a:srgbClr val="ffffff"/>
                </a:solidFill>
                <a:latin typeface="Arial"/>
                <a:ea typeface="DejaVu Sans"/>
              </a:rPr>
              <a:t>Cluster 1 (0-2 points)</a:t>
            </a:r>
            <a:endParaRPr b="0" lang="fr-FR" sz="1200" spc="-1" strike="noStrike">
              <a:latin typeface="Arial"/>
            </a:endParaRPr>
          </a:p>
          <a:p>
            <a:pPr algn="ctr">
              <a:lnSpc>
                <a:spcPct val="100000"/>
              </a:lnSpc>
            </a:pPr>
            <a:r>
              <a:rPr b="0" lang="fr-FR" sz="1200" spc="-1" strike="noStrike">
                <a:solidFill>
                  <a:srgbClr val="ffffff"/>
                </a:solidFill>
                <a:latin typeface="Arial"/>
                <a:ea typeface="DejaVu Sans"/>
              </a:rPr>
              <a:t>Cluster 2 (3-17 points)</a:t>
            </a:r>
            <a:endParaRPr b="0" lang="fr-FR" sz="1200" spc="-1" strike="noStrike">
              <a:latin typeface="Arial"/>
            </a:endParaRPr>
          </a:p>
          <a:p>
            <a:pPr algn="ctr">
              <a:lnSpc>
                <a:spcPct val="100000"/>
              </a:lnSpc>
            </a:pPr>
            <a:r>
              <a:rPr b="0" lang="fr-FR" sz="1200" spc="-1" strike="noStrike">
                <a:solidFill>
                  <a:srgbClr val="ffffff"/>
                </a:solidFill>
                <a:latin typeface="Arial"/>
                <a:ea typeface="DejaVu Sans"/>
              </a:rPr>
              <a:t>Cluster 3 (18-24 points)</a:t>
            </a:r>
            <a:endParaRPr b="0" lang="fr-FR" sz="1200" spc="-1" strike="noStrike">
              <a:latin typeface="Arial"/>
            </a:endParaRPr>
          </a:p>
          <a:p>
            <a:pPr algn="ctr">
              <a:lnSpc>
                <a:spcPct val="100000"/>
              </a:lnSpc>
            </a:pPr>
            <a:endParaRPr b="0" lang="fr-FR" sz="1200" spc="-1" strike="noStrike">
              <a:latin typeface="Arial"/>
            </a:endParaRPr>
          </a:p>
          <a:p>
            <a:pPr algn="ctr">
              <a:lnSpc>
                <a:spcPct val="100000"/>
              </a:lnSpc>
            </a:pPr>
            <a:r>
              <a:rPr b="0" lang="fr-FR" sz="1200" spc="-1" strike="noStrike">
                <a:solidFill>
                  <a:srgbClr val="ffffff"/>
                </a:solidFill>
                <a:latin typeface="Arial"/>
                <a:ea typeface="DejaVu Sans"/>
              </a:rPr>
              <a:t>Si l’athlète a plus de 24 points,</a:t>
            </a:r>
            <a:endParaRPr b="0" lang="fr-FR" sz="1200" spc="-1" strike="noStrike">
              <a:latin typeface="Arial"/>
            </a:endParaRPr>
          </a:p>
          <a:p>
            <a:pPr algn="ctr">
              <a:lnSpc>
                <a:spcPct val="100000"/>
              </a:lnSpc>
            </a:pPr>
            <a:r>
              <a:rPr b="0" lang="fr-FR" sz="1200" spc="-1" strike="noStrike">
                <a:solidFill>
                  <a:srgbClr val="ffffff"/>
                </a:solidFill>
                <a:latin typeface="Arial"/>
                <a:ea typeface="DejaVu Sans"/>
              </a:rPr>
              <a:t> </a:t>
            </a:r>
            <a:r>
              <a:rPr b="0" lang="fr-FR" sz="1200" spc="-1" strike="noStrike">
                <a:solidFill>
                  <a:srgbClr val="ffffff"/>
                </a:solidFill>
                <a:latin typeface="Arial"/>
                <a:ea typeface="DejaVu Sans"/>
              </a:rPr>
              <a:t>il est inéligible</a:t>
            </a:r>
            <a:endParaRPr b="0" lang="fr-FR" sz="1200" spc="-1" strike="noStrike">
              <a:latin typeface="Arial"/>
            </a:endParaRPr>
          </a:p>
        </p:txBody>
      </p:sp>
      <p:sp>
        <p:nvSpPr>
          <p:cNvPr id="159" name="CustomShape 8"/>
          <p:cNvSpPr/>
          <p:nvPr/>
        </p:nvSpPr>
        <p:spPr>
          <a:xfrm>
            <a:off x="3384000" y="3816000"/>
            <a:ext cx="2375640" cy="1367640"/>
          </a:xfrm>
          <a:prstGeom prst="rect">
            <a:avLst/>
          </a:prstGeom>
          <a:solidFill>
            <a:srgbClr val="729fcf"/>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ffffff"/>
                </a:solidFill>
                <a:latin typeface="Arial"/>
                <a:ea typeface="DejaVu Sans"/>
              </a:rPr>
              <a:t>Tronc</a:t>
            </a:r>
            <a:endParaRPr b="0" lang="fr-FR" sz="1200" spc="-1" strike="noStrike">
              <a:latin typeface="Arial"/>
            </a:endParaRPr>
          </a:p>
          <a:p>
            <a:pPr algn="ctr">
              <a:lnSpc>
                <a:spcPct val="100000"/>
              </a:lnSpc>
            </a:pPr>
            <a:r>
              <a:rPr b="0" lang="fr-FR" sz="1200" spc="-1" strike="noStrike">
                <a:solidFill>
                  <a:srgbClr val="ffffff"/>
                </a:solidFill>
                <a:latin typeface="Arial"/>
                <a:ea typeface="DejaVu Sans"/>
              </a:rPr>
              <a:t>Score entre 0 et 84 points</a:t>
            </a:r>
            <a:endParaRPr b="0" lang="fr-FR" sz="1200" spc="-1" strike="noStrike">
              <a:latin typeface="Arial"/>
            </a:endParaRPr>
          </a:p>
          <a:p>
            <a:pPr algn="ctr">
              <a:lnSpc>
                <a:spcPct val="100000"/>
              </a:lnSpc>
            </a:pPr>
            <a:endParaRPr b="0" lang="fr-FR" sz="1200" spc="-1" strike="noStrike">
              <a:latin typeface="Arial"/>
            </a:endParaRPr>
          </a:p>
          <a:p>
            <a:pPr algn="ctr">
              <a:lnSpc>
                <a:spcPct val="100000"/>
              </a:lnSpc>
            </a:pPr>
            <a:r>
              <a:rPr b="0" lang="fr-FR" sz="1200" spc="-1" strike="noStrike">
                <a:solidFill>
                  <a:srgbClr val="ffffff"/>
                </a:solidFill>
                <a:latin typeface="Arial"/>
                <a:ea typeface="DejaVu Sans"/>
              </a:rPr>
              <a:t>Cluster 1 (0-16 points)</a:t>
            </a:r>
            <a:endParaRPr b="0" lang="fr-FR" sz="1200" spc="-1" strike="noStrike">
              <a:latin typeface="Arial"/>
            </a:endParaRPr>
          </a:p>
          <a:p>
            <a:pPr algn="ctr">
              <a:lnSpc>
                <a:spcPct val="100000"/>
              </a:lnSpc>
            </a:pPr>
            <a:r>
              <a:rPr b="0" lang="fr-FR" sz="1200" spc="-1" strike="noStrike">
                <a:solidFill>
                  <a:srgbClr val="ffffff"/>
                </a:solidFill>
                <a:latin typeface="Arial"/>
                <a:ea typeface="DejaVu Sans"/>
              </a:rPr>
              <a:t>Cluster 2 (17-68 points)</a:t>
            </a:r>
            <a:endParaRPr b="0" lang="fr-FR" sz="1200" spc="-1" strike="noStrike">
              <a:latin typeface="Arial"/>
            </a:endParaRPr>
          </a:p>
          <a:p>
            <a:pPr algn="ctr">
              <a:lnSpc>
                <a:spcPct val="100000"/>
              </a:lnSpc>
            </a:pPr>
            <a:r>
              <a:rPr b="0" lang="fr-FR" sz="1200" spc="-1" strike="noStrike">
                <a:solidFill>
                  <a:srgbClr val="ffffff"/>
                </a:solidFill>
                <a:latin typeface="Arial"/>
                <a:ea typeface="DejaVu Sans"/>
              </a:rPr>
              <a:t>Cluster 3 (69-84 points)</a:t>
            </a:r>
            <a:endParaRPr b="0" lang="fr-FR" sz="1200" spc="-1" strike="noStrike">
              <a:latin typeface="Arial"/>
            </a:endParaRPr>
          </a:p>
        </p:txBody>
      </p:sp>
      <p:sp>
        <p:nvSpPr>
          <p:cNvPr id="160" name="CustomShape 9"/>
          <p:cNvSpPr/>
          <p:nvPr/>
        </p:nvSpPr>
        <p:spPr>
          <a:xfrm>
            <a:off x="6048000" y="3816000"/>
            <a:ext cx="2375640" cy="1367640"/>
          </a:xfrm>
          <a:prstGeom prst="rect">
            <a:avLst/>
          </a:prstGeom>
          <a:solidFill>
            <a:srgbClr val="729fcf"/>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ffffff"/>
                </a:solidFill>
                <a:latin typeface="Arial"/>
                <a:ea typeface="DejaVu Sans"/>
              </a:rPr>
              <a:t>Technique kayak</a:t>
            </a:r>
            <a:endParaRPr b="0" lang="fr-FR" sz="1200" spc="-1" strike="noStrike">
              <a:latin typeface="Arial"/>
            </a:endParaRPr>
          </a:p>
          <a:p>
            <a:pPr algn="ctr">
              <a:lnSpc>
                <a:spcPct val="100000"/>
              </a:lnSpc>
            </a:pPr>
            <a:r>
              <a:rPr b="0" lang="fr-FR" sz="1200" spc="-1" strike="noStrike">
                <a:solidFill>
                  <a:srgbClr val="ffffff"/>
                </a:solidFill>
                <a:latin typeface="Arial"/>
                <a:ea typeface="DejaVu Sans"/>
              </a:rPr>
              <a:t>Score entre 0 et 12 points</a:t>
            </a:r>
            <a:endParaRPr b="0" lang="fr-FR" sz="1200" spc="-1" strike="noStrike">
              <a:latin typeface="Arial"/>
            </a:endParaRPr>
          </a:p>
          <a:p>
            <a:pPr algn="ctr">
              <a:lnSpc>
                <a:spcPct val="100000"/>
              </a:lnSpc>
            </a:pPr>
            <a:endParaRPr b="0" lang="fr-FR" sz="1200" spc="-1" strike="noStrike">
              <a:latin typeface="Arial"/>
            </a:endParaRPr>
          </a:p>
          <a:p>
            <a:pPr algn="ctr">
              <a:lnSpc>
                <a:spcPct val="100000"/>
              </a:lnSpc>
            </a:pPr>
            <a:r>
              <a:rPr b="0" lang="fr-FR" sz="1200" spc="-1" strike="noStrike">
                <a:solidFill>
                  <a:srgbClr val="ffffff"/>
                </a:solidFill>
                <a:latin typeface="Arial"/>
                <a:ea typeface="DejaVu Sans"/>
              </a:rPr>
              <a:t>Cluster 1 (0-3 points)</a:t>
            </a:r>
            <a:endParaRPr b="0" lang="fr-FR" sz="1200" spc="-1" strike="noStrike">
              <a:latin typeface="Arial"/>
            </a:endParaRPr>
          </a:p>
          <a:p>
            <a:pPr algn="ctr">
              <a:lnSpc>
                <a:spcPct val="100000"/>
              </a:lnSpc>
            </a:pPr>
            <a:r>
              <a:rPr b="0" lang="fr-FR" sz="1200" spc="-1" strike="noStrike">
                <a:solidFill>
                  <a:srgbClr val="ffffff"/>
                </a:solidFill>
                <a:latin typeface="Arial"/>
                <a:ea typeface="DejaVu Sans"/>
              </a:rPr>
              <a:t>Cluster 2 (4-8 points)</a:t>
            </a:r>
            <a:endParaRPr b="0" lang="fr-FR" sz="1200" spc="-1" strike="noStrike">
              <a:latin typeface="Arial"/>
            </a:endParaRPr>
          </a:p>
          <a:p>
            <a:pPr algn="ctr">
              <a:lnSpc>
                <a:spcPct val="100000"/>
              </a:lnSpc>
            </a:pPr>
            <a:r>
              <a:rPr b="0" lang="fr-FR" sz="1200" spc="-1" strike="noStrike">
                <a:solidFill>
                  <a:srgbClr val="ffffff"/>
                </a:solidFill>
                <a:latin typeface="Arial"/>
                <a:ea typeface="DejaVu Sans"/>
              </a:rPr>
              <a:t>Cluster 3 (9-12 points)</a:t>
            </a:r>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7375e">
            <a:alpha val="10000"/>
          </a:srgbClr>
        </a:solidFill>
      </p:bgPr>
    </p:bg>
    <p:spTree>
      <p:nvGrpSpPr>
        <p:cNvPr id="1" name=""/>
        <p:cNvGrpSpPr/>
        <p:nvPr/>
      </p:nvGrpSpPr>
      <p:grpSpPr>
        <a:xfrm>
          <a:off x="0" y="0"/>
          <a:ext cx="0" cy="0"/>
          <a:chOff x="0" y="0"/>
          <a:chExt cx="0" cy="0"/>
        </a:xfrm>
      </p:grpSpPr>
      <p:pic>
        <p:nvPicPr>
          <p:cNvPr id="161" name="Picture 3" descr=""/>
          <p:cNvPicPr/>
          <p:nvPr/>
        </p:nvPicPr>
        <p:blipFill>
          <a:blip r:embed="rId1"/>
          <a:stretch/>
        </p:blipFill>
        <p:spPr>
          <a:xfrm>
            <a:off x="0" y="116640"/>
            <a:ext cx="9141480" cy="6738840"/>
          </a:xfrm>
          <a:prstGeom prst="rect">
            <a:avLst/>
          </a:prstGeom>
          <a:ln>
            <a:noFill/>
          </a:ln>
        </p:spPr>
      </p:pic>
      <p:sp>
        <p:nvSpPr>
          <p:cNvPr id="162" name="CustomShape 1"/>
          <p:cNvSpPr/>
          <p:nvPr/>
        </p:nvSpPr>
        <p:spPr>
          <a:xfrm>
            <a:off x="3124080" y="6520320"/>
            <a:ext cx="2892960" cy="36252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fr-FR" sz="1200" spc="-1" strike="noStrike">
                <a:solidFill>
                  <a:srgbClr val="8b8b8b"/>
                </a:solidFill>
                <a:latin typeface="Calibri"/>
                <a:ea typeface="DejaVu Sans"/>
              </a:rPr>
              <a:t>International Canoe Federation - PARACANOE</a:t>
            </a:r>
            <a:endParaRPr b="0" lang="fr-FR" sz="1200" spc="-1" strike="noStrike">
              <a:latin typeface="Arial"/>
            </a:endParaRPr>
          </a:p>
        </p:txBody>
      </p:sp>
      <p:sp>
        <p:nvSpPr>
          <p:cNvPr id="163" name="CustomShape 2"/>
          <p:cNvSpPr/>
          <p:nvPr/>
        </p:nvSpPr>
        <p:spPr>
          <a:xfrm>
            <a:off x="2448000" y="1296000"/>
            <a:ext cx="5183640" cy="935640"/>
          </a:xfrm>
          <a:prstGeom prst="rect">
            <a:avLst/>
          </a:prstGeom>
          <a:solidFill>
            <a:srgbClr val="ffffff"/>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1" lang="fr-FR" sz="1200" spc="-1" strike="noStrike">
                <a:solidFill>
                  <a:srgbClr val="729fcf"/>
                </a:solidFill>
                <a:latin typeface="Arial"/>
                <a:ea typeface="DejaVu Sans"/>
              </a:rPr>
              <a:t>La somme des clusters va déterminer la classe</a:t>
            </a:r>
            <a:endParaRPr b="0" lang="fr-FR" sz="1200" spc="-1" strike="noStrike">
              <a:latin typeface="Arial"/>
            </a:endParaRPr>
          </a:p>
          <a:p>
            <a:pPr algn="ctr">
              <a:lnSpc>
                <a:spcPct val="100000"/>
              </a:lnSpc>
            </a:pPr>
            <a:r>
              <a:rPr b="1" lang="fr-FR" sz="1200" spc="-1" strike="noStrike">
                <a:solidFill>
                  <a:srgbClr val="729fcf"/>
                </a:solidFill>
                <a:latin typeface="Arial"/>
                <a:ea typeface="DejaVu Sans"/>
              </a:rPr>
              <a:t>qui va être allouée à l’athlète</a:t>
            </a:r>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7375e">
            <a:alpha val="10000"/>
          </a:srgbClr>
        </a:solidFill>
      </p:bgPr>
    </p:bg>
    <p:spTree>
      <p:nvGrpSpPr>
        <p:cNvPr id="1" name=""/>
        <p:cNvGrpSpPr/>
        <p:nvPr/>
      </p:nvGrpSpPr>
      <p:grpSpPr>
        <a:xfrm>
          <a:off x="0" y="0"/>
          <a:ext cx="0" cy="0"/>
          <a:chOff x="0" y="0"/>
          <a:chExt cx="0" cy="0"/>
        </a:xfrm>
      </p:grpSpPr>
      <p:pic>
        <p:nvPicPr>
          <p:cNvPr id="164" name="Picture 2" descr=""/>
          <p:cNvPicPr/>
          <p:nvPr/>
        </p:nvPicPr>
        <p:blipFill>
          <a:blip r:embed="rId1"/>
          <a:stretch/>
        </p:blipFill>
        <p:spPr>
          <a:xfrm>
            <a:off x="1440" y="0"/>
            <a:ext cx="9161640" cy="6855480"/>
          </a:xfrm>
          <a:prstGeom prst="rect">
            <a:avLst/>
          </a:prstGeom>
          <a:ln>
            <a:noFill/>
          </a:ln>
        </p:spPr>
      </p:pic>
      <p:sp>
        <p:nvSpPr>
          <p:cNvPr id="165" name="CustomShape 1"/>
          <p:cNvSpPr/>
          <p:nvPr/>
        </p:nvSpPr>
        <p:spPr>
          <a:xfrm>
            <a:off x="3124080" y="6448320"/>
            <a:ext cx="2892960" cy="36252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fr-FR" sz="1200" spc="-1" strike="noStrike">
                <a:solidFill>
                  <a:srgbClr val="8b8b8b"/>
                </a:solidFill>
                <a:latin typeface="Calibri"/>
                <a:ea typeface="DejaVu Sans"/>
              </a:rPr>
              <a:t>International Canoe Federation - PARACANOE</a:t>
            </a:r>
            <a:endParaRPr b="0" lang="fr-FR" sz="1200" spc="-1" strike="noStrike">
              <a:latin typeface="Arial"/>
            </a:endParaRPr>
          </a:p>
        </p:txBody>
      </p:sp>
      <p:sp>
        <p:nvSpPr>
          <p:cNvPr id="166" name="CustomShape 2"/>
          <p:cNvSpPr/>
          <p:nvPr/>
        </p:nvSpPr>
        <p:spPr>
          <a:xfrm>
            <a:off x="3168000" y="360000"/>
            <a:ext cx="2663640" cy="1151640"/>
          </a:xfrm>
          <a:prstGeom prst="ellipse">
            <a:avLst/>
          </a:prstGeom>
          <a:solidFill>
            <a:srgbClr val="b4c7dc"/>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ffffff"/>
                </a:solidFill>
                <a:latin typeface="Arial"/>
                <a:ea typeface="DejaVu Sans"/>
              </a:rPr>
              <a:t>Seuil minimum d’éligibilité</a:t>
            </a:r>
            <a:endParaRPr b="0" lang="fr-FR" sz="1200" spc="-1" strike="noStrike">
              <a:latin typeface="Arial"/>
            </a:endParaRPr>
          </a:p>
        </p:txBody>
      </p:sp>
      <p:sp>
        <p:nvSpPr>
          <p:cNvPr id="167" name="CustomShape 3"/>
          <p:cNvSpPr/>
          <p:nvPr/>
        </p:nvSpPr>
        <p:spPr>
          <a:xfrm>
            <a:off x="648000" y="1944000"/>
            <a:ext cx="2375640" cy="863640"/>
          </a:xfrm>
          <a:prstGeom prst="rect">
            <a:avLst/>
          </a:prstGeom>
          <a:solidFill>
            <a:srgbClr val="ffffff"/>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729fcf"/>
                </a:solidFill>
                <a:latin typeface="Arial"/>
                <a:ea typeface="DejaVu Sans"/>
              </a:rPr>
              <a:t>Le score est de 4 points ou moins</a:t>
            </a:r>
            <a:endParaRPr b="0" lang="fr-FR" sz="1200" spc="-1" strike="noStrike">
              <a:latin typeface="Arial"/>
            </a:endParaRPr>
          </a:p>
          <a:p>
            <a:pPr algn="ctr">
              <a:lnSpc>
                <a:spcPct val="100000"/>
              </a:lnSpc>
            </a:pPr>
            <a:r>
              <a:rPr b="0" lang="fr-FR" sz="1200" spc="-1" strike="noStrike">
                <a:solidFill>
                  <a:srgbClr val="729fcf"/>
                </a:solidFill>
                <a:latin typeface="Arial"/>
                <a:ea typeface="DejaVu Sans"/>
              </a:rPr>
              <a:t> </a:t>
            </a:r>
            <a:r>
              <a:rPr b="0" lang="fr-FR" sz="1200" spc="-1" strike="noStrike">
                <a:solidFill>
                  <a:srgbClr val="729fcf"/>
                </a:solidFill>
                <a:latin typeface="Arial"/>
                <a:ea typeface="DejaVu Sans"/>
              </a:rPr>
              <a:t>sur une jambe (perte de 10 points)</a:t>
            </a:r>
            <a:endParaRPr b="0" lang="fr-FR" sz="1200" spc="-1" strike="noStrike">
              <a:latin typeface="Arial"/>
            </a:endParaRPr>
          </a:p>
        </p:txBody>
      </p:sp>
      <p:sp>
        <p:nvSpPr>
          <p:cNvPr id="168" name="CustomShape 4"/>
          <p:cNvSpPr/>
          <p:nvPr/>
        </p:nvSpPr>
        <p:spPr>
          <a:xfrm>
            <a:off x="3456000" y="1944000"/>
            <a:ext cx="2231640" cy="863640"/>
          </a:xfrm>
          <a:prstGeom prst="rect">
            <a:avLst/>
          </a:prstGeom>
          <a:solidFill>
            <a:srgbClr val="ffffff"/>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729fcf"/>
                </a:solidFill>
                <a:latin typeface="Arial"/>
                <a:ea typeface="DejaVu Sans"/>
              </a:rPr>
              <a:t>Le score est de 17 points </a:t>
            </a:r>
            <a:endParaRPr b="0" lang="fr-FR" sz="1200" spc="-1" strike="noStrike">
              <a:latin typeface="Arial"/>
            </a:endParaRPr>
          </a:p>
          <a:p>
            <a:pPr algn="ctr">
              <a:lnSpc>
                <a:spcPct val="100000"/>
              </a:lnSpc>
            </a:pPr>
            <a:r>
              <a:rPr b="0" lang="fr-FR" sz="1200" spc="-1" strike="noStrike">
                <a:solidFill>
                  <a:srgbClr val="729fcf"/>
                </a:solidFill>
                <a:latin typeface="Arial"/>
                <a:ea typeface="DejaVu Sans"/>
              </a:rPr>
              <a:t>ou moins sur les deux jambes</a:t>
            </a:r>
            <a:endParaRPr b="0" lang="fr-FR" sz="1200" spc="-1" strike="noStrike">
              <a:latin typeface="Arial"/>
            </a:endParaRPr>
          </a:p>
          <a:p>
            <a:pPr algn="ctr">
              <a:lnSpc>
                <a:spcPct val="100000"/>
              </a:lnSpc>
            </a:pPr>
            <a:r>
              <a:rPr b="0" lang="fr-FR" sz="1200" spc="-1" strike="noStrike">
                <a:solidFill>
                  <a:srgbClr val="729fcf"/>
                </a:solidFill>
                <a:latin typeface="Arial"/>
                <a:ea typeface="DejaVu Sans"/>
              </a:rPr>
              <a:t>(perte de 11 points)</a:t>
            </a:r>
            <a:endParaRPr b="0" lang="fr-FR" sz="1200" spc="-1" strike="noStrike">
              <a:latin typeface="Arial"/>
            </a:endParaRPr>
          </a:p>
        </p:txBody>
      </p:sp>
      <p:sp>
        <p:nvSpPr>
          <p:cNvPr id="169" name="CustomShape 5"/>
          <p:cNvSpPr/>
          <p:nvPr/>
        </p:nvSpPr>
        <p:spPr>
          <a:xfrm>
            <a:off x="6120000" y="1872000"/>
            <a:ext cx="2519640" cy="1367640"/>
          </a:xfrm>
          <a:prstGeom prst="rect">
            <a:avLst/>
          </a:prstGeom>
          <a:solidFill>
            <a:srgbClr val="ffffff"/>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729fcf"/>
                </a:solidFill>
                <a:latin typeface="Arial"/>
                <a:ea typeface="DejaVu Sans"/>
              </a:rPr>
              <a:t>Le score transformé du tronc est </a:t>
            </a:r>
            <a:endParaRPr b="0" lang="fr-FR" sz="1200" spc="-1" strike="noStrike">
              <a:latin typeface="Arial"/>
            </a:endParaRPr>
          </a:p>
          <a:p>
            <a:pPr algn="ctr">
              <a:lnSpc>
                <a:spcPct val="100000"/>
              </a:lnSpc>
            </a:pPr>
            <a:r>
              <a:rPr b="0" lang="fr-FR" sz="1200" spc="-1" strike="noStrike">
                <a:solidFill>
                  <a:srgbClr val="729fcf"/>
                </a:solidFill>
                <a:latin typeface="Arial"/>
                <a:ea typeface="DejaVu Sans"/>
              </a:rPr>
              <a:t>de 10,5 points ou moins et le score</a:t>
            </a:r>
            <a:endParaRPr b="0" lang="fr-FR" sz="1200" spc="-1" strike="noStrike">
              <a:latin typeface="Arial"/>
            </a:endParaRPr>
          </a:p>
          <a:p>
            <a:pPr algn="ctr">
              <a:lnSpc>
                <a:spcPct val="100000"/>
              </a:lnSpc>
            </a:pPr>
            <a:r>
              <a:rPr b="0" lang="fr-FR" sz="1200" spc="-1" strike="noStrike">
                <a:solidFill>
                  <a:srgbClr val="729fcf"/>
                </a:solidFill>
                <a:latin typeface="Arial"/>
                <a:ea typeface="DejaVu Sans"/>
              </a:rPr>
              <a:t> </a:t>
            </a:r>
            <a:r>
              <a:rPr b="0" lang="fr-FR" sz="1200" spc="-1" strike="noStrike">
                <a:solidFill>
                  <a:srgbClr val="729fcf"/>
                </a:solidFill>
                <a:latin typeface="Arial"/>
                <a:ea typeface="DejaVu Sans"/>
              </a:rPr>
              <a:t>des deux jambes est de 20 points</a:t>
            </a:r>
            <a:endParaRPr b="0" lang="fr-FR" sz="1200" spc="-1" strike="noStrike">
              <a:latin typeface="Arial"/>
            </a:endParaRPr>
          </a:p>
          <a:p>
            <a:pPr algn="ctr">
              <a:lnSpc>
                <a:spcPct val="100000"/>
              </a:lnSpc>
            </a:pPr>
            <a:r>
              <a:rPr b="0" lang="fr-FR" sz="1200" spc="-1" strike="noStrike">
                <a:solidFill>
                  <a:srgbClr val="729fcf"/>
                </a:solidFill>
                <a:latin typeface="Arial"/>
                <a:ea typeface="DejaVu Sans"/>
              </a:rPr>
              <a:t> </a:t>
            </a:r>
            <a:r>
              <a:rPr b="0" lang="fr-FR" sz="1200" spc="-1" strike="noStrike">
                <a:solidFill>
                  <a:srgbClr val="729fcf"/>
                </a:solidFill>
                <a:latin typeface="Arial"/>
                <a:ea typeface="DejaVu Sans"/>
              </a:rPr>
              <a:t>ou moins (perte de 7,5 points ou </a:t>
            </a:r>
            <a:endParaRPr b="0" lang="fr-FR" sz="1200" spc="-1" strike="noStrike">
              <a:latin typeface="Arial"/>
            </a:endParaRPr>
          </a:p>
          <a:p>
            <a:pPr algn="ctr">
              <a:lnSpc>
                <a:spcPct val="100000"/>
              </a:lnSpc>
            </a:pPr>
            <a:r>
              <a:rPr b="0" lang="fr-FR" sz="1200" spc="-1" strike="noStrike">
                <a:solidFill>
                  <a:srgbClr val="729fcf"/>
                </a:solidFill>
                <a:latin typeface="Arial"/>
                <a:ea typeface="DejaVu Sans"/>
              </a:rPr>
              <a:t>plus sur le test dynamique du tronc</a:t>
            </a:r>
            <a:endParaRPr b="0" lang="fr-FR" sz="1200" spc="-1" strike="noStrike">
              <a:latin typeface="Arial"/>
            </a:endParaRPr>
          </a:p>
          <a:p>
            <a:pPr algn="ctr">
              <a:lnSpc>
                <a:spcPct val="100000"/>
              </a:lnSpc>
            </a:pPr>
            <a:r>
              <a:rPr b="0" lang="fr-FR" sz="1200" spc="-1" strike="noStrike">
                <a:solidFill>
                  <a:srgbClr val="729fcf"/>
                </a:solidFill>
                <a:latin typeface="Arial"/>
                <a:ea typeface="DejaVu Sans"/>
              </a:rPr>
              <a:t> </a:t>
            </a:r>
            <a:r>
              <a:rPr b="0" lang="fr-FR" sz="1200" spc="-1" strike="noStrike">
                <a:solidFill>
                  <a:srgbClr val="729fcf"/>
                </a:solidFill>
                <a:latin typeface="Arial"/>
                <a:ea typeface="DejaVu Sans"/>
              </a:rPr>
              <a:t>Et de 8 points ou plus sur les jambes)</a:t>
            </a:r>
            <a:endParaRPr b="0" lang="fr-FR" sz="1200" spc="-1" strike="noStrike">
              <a:latin typeface="Arial"/>
            </a:endParaRPr>
          </a:p>
        </p:txBody>
      </p:sp>
      <p:sp>
        <p:nvSpPr>
          <p:cNvPr id="170" name="CustomShape 6"/>
          <p:cNvSpPr/>
          <p:nvPr/>
        </p:nvSpPr>
        <p:spPr>
          <a:xfrm>
            <a:off x="2232000" y="3456000"/>
            <a:ext cx="1943640" cy="719640"/>
          </a:xfrm>
          <a:prstGeom prst="rect">
            <a:avLst/>
          </a:prstGeom>
          <a:solidFill>
            <a:srgbClr val="ffffff"/>
          </a:solidFill>
          <a:ln>
            <a:solidFill>
              <a:srgbClr val="ffffff"/>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81d41a"/>
                </a:solidFill>
                <a:latin typeface="Arial"/>
                <a:ea typeface="DejaVu Sans"/>
              </a:rPr>
              <a:t>Oui, la classification continue</a:t>
            </a:r>
            <a:endParaRPr b="0" lang="fr-FR" sz="1200" spc="-1" strike="noStrike">
              <a:latin typeface="Arial"/>
            </a:endParaRPr>
          </a:p>
        </p:txBody>
      </p:sp>
      <p:sp>
        <p:nvSpPr>
          <p:cNvPr id="171" name="CustomShape 7"/>
          <p:cNvSpPr/>
          <p:nvPr/>
        </p:nvSpPr>
        <p:spPr>
          <a:xfrm>
            <a:off x="4896000" y="3456000"/>
            <a:ext cx="2087640" cy="719640"/>
          </a:xfrm>
          <a:prstGeom prst="rect">
            <a:avLst/>
          </a:prstGeom>
          <a:solidFill>
            <a:srgbClr val="ffffff"/>
          </a:solidFill>
          <a:ln>
            <a:solidFill>
              <a:srgbClr val="ffffff"/>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ff4000"/>
                </a:solidFill>
                <a:latin typeface="Arial"/>
                <a:ea typeface="DejaVu Sans"/>
              </a:rPr>
              <a:t>Non, l’athlète est inéligible</a:t>
            </a:r>
            <a:endParaRPr b="0" lang="fr-FR" sz="1200" spc="-1" strike="noStrike">
              <a:latin typeface="Arial"/>
            </a:endParaRPr>
          </a:p>
        </p:txBody>
      </p:sp>
      <p:sp>
        <p:nvSpPr>
          <p:cNvPr id="172" name="CustomShape 8"/>
          <p:cNvSpPr/>
          <p:nvPr/>
        </p:nvSpPr>
        <p:spPr>
          <a:xfrm>
            <a:off x="1224000" y="4464000"/>
            <a:ext cx="6407640" cy="935640"/>
          </a:xfrm>
          <a:prstGeom prst="rect">
            <a:avLst/>
          </a:prstGeom>
          <a:solidFill>
            <a:srgbClr val="ffffff"/>
          </a:solidFill>
          <a:ln>
            <a:solidFill>
              <a:srgbClr val="ffffff"/>
            </a:solidFill>
          </a:ln>
        </p:spPr>
        <p:style>
          <a:lnRef idx="0"/>
          <a:fillRef idx="0"/>
          <a:effectRef idx="0"/>
          <a:fontRef idx="minor"/>
        </p:style>
        <p:txBody>
          <a:bodyPr wrap="none" lIns="90000" rIns="90000" tIns="45000" bIns="45000" anchor="ctr">
            <a:noAutofit/>
          </a:bodyPr>
          <a:p>
            <a:pPr algn="ctr">
              <a:lnSpc>
                <a:spcPct val="100000"/>
              </a:lnSpc>
            </a:pPr>
            <a:r>
              <a:rPr b="0" lang="fr-FR" sz="1200" spc="-1" strike="noStrike">
                <a:solidFill>
                  <a:srgbClr val="729fcf"/>
                </a:solidFill>
                <a:latin typeface="Arial"/>
                <a:ea typeface="DejaVu Sans"/>
              </a:rPr>
              <a:t>Après confirmation des scores des trois grilles d’évaluation (tronc, jambes </a:t>
            </a:r>
            <a:endParaRPr b="0" lang="fr-FR" sz="1200" spc="-1" strike="noStrike">
              <a:latin typeface="Arial"/>
            </a:endParaRPr>
          </a:p>
          <a:p>
            <a:pPr algn="ctr">
              <a:lnSpc>
                <a:spcPct val="100000"/>
              </a:lnSpc>
            </a:pPr>
            <a:r>
              <a:rPr b="0" lang="fr-FR" sz="1200" spc="-1" strike="noStrike">
                <a:solidFill>
                  <a:srgbClr val="729fcf"/>
                </a:solidFill>
                <a:latin typeface="Arial"/>
                <a:ea typeface="DejaVu Sans"/>
              </a:rPr>
              <a:t>et technique va’a), le calcul comme indiqué au dessus alloue à l’athlète une classe</a:t>
            </a:r>
            <a:endParaRPr b="0" lang="fr-FR" sz="1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177</TotalTime>
  <Application>LibreOffice/6.2.5.2$Windows_X86_64 LibreOffice_project/1ec314fa52f458adc18c4f025c545a4e8b22c159</Application>
  <Words>125</Words>
  <Paragraphs>37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2017-10-13T14:42:12Z</dcterms:created>
  <dc:creator>usuario</dc:creator>
  <dc:description/>
  <dc:language>fr-FR</dc:language>
  <cp:lastModifiedBy/>
  <dcterms:modified xsi:type="dcterms:W3CDTF">2020-05-27T14:01:12Z</dcterms:modified>
  <cp:revision>53</cp:revision>
  <dc:subject/>
  <dc:title>Apresentação do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12</vt:i4>
  </property>
</Properties>
</file>