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2" r:id="rId1"/>
  </p:sldMasterIdLst>
  <p:notesMasterIdLst>
    <p:notesMasterId r:id="rId15"/>
  </p:notesMasterIdLst>
  <p:sldIdLst>
    <p:sldId id="357" r:id="rId2"/>
    <p:sldId id="361" r:id="rId3"/>
    <p:sldId id="360" r:id="rId4"/>
    <p:sldId id="358" r:id="rId5"/>
    <p:sldId id="359" r:id="rId6"/>
    <p:sldId id="362" r:id="rId7"/>
    <p:sldId id="370" r:id="rId8"/>
    <p:sldId id="365" r:id="rId9"/>
    <p:sldId id="371" r:id="rId10"/>
    <p:sldId id="367" r:id="rId11"/>
    <p:sldId id="366" r:id="rId12"/>
    <p:sldId id="368" r:id="rId13"/>
    <p:sldId id="369" r:id="rId14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192"/>
    <a:srgbClr val="006600"/>
    <a:srgbClr val="FF0000"/>
    <a:srgbClr val="00FF00"/>
    <a:srgbClr val="EAC114"/>
    <a:srgbClr val="9FAE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59" autoAdjust="0"/>
    <p:restoredTop sz="93370" autoAdjust="0"/>
  </p:normalViewPr>
  <p:slideViewPr>
    <p:cSldViewPr snapToGrid="0" showGuides="1">
      <p:cViewPr varScale="1">
        <p:scale>
          <a:sx n="66" d="100"/>
          <a:sy n="66" d="100"/>
        </p:scale>
        <p:origin x="1500" y="48"/>
      </p:cViewPr>
      <p:guideLst>
        <p:guide orient="horz"/>
        <p:guide pos="28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193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0" tIns="47780" rIns="95560" bIns="47780" numCol="1" anchor="t" anchorCtr="0" compatLnSpc="1">
            <a:prstTxWarp prst="textNoShape">
              <a:avLst/>
            </a:prstTxWarp>
          </a:bodyPr>
          <a:lstStyle>
            <a:lvl1pPr defTabSz="955675">
              <a:defRPr sz="1300"/>
            </a:lvl1pPr>
          </a:lstStyle>
          <a:p>
            <a:endParaRPr lang="ru-RU" dirty="0"/>
          </a:p>
        </p:txBody>
      </p:sp>
      <p:sp>
        <p:nvSpPr>
          <p:cNvPr id="7171" name="Rectangle 8194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0" tIns="47780" rIns="95560" bIns="47780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endParaRPr lang="ru-RU" dirty="0"/>
          </a:p>
        </p:txBody>
      </p:sp>
      <p:sp>
        <p:nvSpPr>
          <p:cNvPr id="19460" name="Rectangle 8195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Notes Placeholder 1536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5560" tIns="47780" rIns="95560" bIns="477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8197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0" tIns="47780" rIns="95560" bIns="47780" numCol="1" anchor="b" anchorCtr="0" compatLnSpc="1">
            <a:prstTxWarp prst="textNoShape">
              <a:avLst/>
            </a:prstTxWarp>
          </a:bodyPr>
          <a:lstStyle>
            <a:lvl1pPr defTabSz="955675">
              <a:defRPr sz="1300"/>
            </a:lvl1pPr>
          </a:lstStyle>
          <a:p>
            <a:endParaRPr lang="ru-RU" dirty="0"/>
          </a:p>
        </p:txBody>
      </p:sp>
      <p:sp>
        <p:nvSpPr>
          <p:cNvPr id="15367" name="Slide Number Placeholder 1536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5560" tIns="47780" rIns="95560" bIns="47780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fld id="{89BA206A-0D1F-4975-BECD-E879D0E853D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3899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522414"/>
            <a:ext cx="7772400" cy="1294266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1357" y="4082371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886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427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412421"/>
            <a:ext cx="1971675" cy="476454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412421"/>
            <a:ext cx="5800725" cy="47645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846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464AE-0555-466C-8468-38079BFA4D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25768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70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383168"/>
            <a:ext cx="7886700" cy="1278389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971800"/>
            <a:ext cx="7886700" cy="186055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885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628899"/>
            <a:ext cx="3886200" cy="3548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691721"/>
            <a:ext cx="3886200" cy="34852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414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8870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698296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690257"/>
            <a:ext cx="3868340" cy="24994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7959" y="2698296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690257"/>
            <a:ext cx="3887391" cy="24994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061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366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8103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330778"/>
            <a:ext cx="2949178" cy="13797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453243"/>
            <a:ext cx="4629150" cy="44078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10542"/>
            <a:ext cx="2949178" cy="31584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771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347106"/>
            <a:ext cx="2949178" cy="144507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347106"/>
            <a:ext cx="4629150" cy="45139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92186"/>
            <a:ext cx="2949178" cy="30768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1522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14" cstate="print"/>
          <a:srcRect l="26249"/>
          <a:stretch>
            <a:fillRect/>
          </a:stretch>
        </p:blipFill>
        <p:spPr bwMode="auto">
          <a:xfrm>
            <a:off x="0" y="0"/>
            <a:ext cx="9180512" cy="7002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494065"/>
            <a:ext cx="7886700" cy="10182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800350"/>
            <a:ext cx="7886700" cy="3376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266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kern="1200" dirty="0">
          <a:solidFill>
            <a:srgbClr val="002060"/>
          </a:solidFill>
          <a:latin typeface="Etelka Light Pro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388793C2-E65A-49FB-A1D4-F788A4BD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2  Titr" panose="00000700000000000000" pitchFamily="2" charset="-78"/>
              </a:rPr>
              <a:t>معرفی کلی پاراکانو</a:t>
            </a:r>
            <a:endParaRPr lang="x-none" dirty="0">
              <a:cs typeface="2  Titr" panose="00000700000000000000" pitchFamily="2" charset="-78"/>
            </a:endParaRPr>
          </a:p>
        </p:txBody>
      </p:sp>
      <p:pic>
        <p:nvPicPr>
          <p:cNvPr id="2" name="Espace réservé du contenu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2512334"/>
            <a:ext cx="2923308" cy="1936218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579" y="2512333"/>
            <a:ext cx="2923311" cy="193622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707" y="4350468"/>
            <a:ext cx="2923309" cy="193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33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9622" y="1881071"/>
            <a:ext cx="7886700" cy="1018268"/>
          </a:xfrm>
        </p:spPr>
        <p:txBody>
          <a:bodyPr/>
          <a:lstStyle/>
          <a:p>
            <a:pPr algn="ctr" rtl="1"/>
            <a:r>
              <a:rPr lang="fa-IR" dirty="0" smtClean="0">
                <a:cs typeface="2  Titr" panose="00000700000000000000" pitchFamily="2" charset="-78"/>
              </a:rPr>
              <a:t>سازگاری برای فیت شدن درون قایق و انتقال نیرو</a:t>
            </a:r>
            <a:br>
              <a:rPr lang="fa-IR" dirty="0" smtClean="0">
                <a:cs typeface="2  Titr" panose="00000700000000000000" pitchFamily="2" charset="-78"/>
              </a:rPr>
            </a:br>
            <a:endParaRPr lang="fr-FR" dirty="0">
              <a:cs typeface="2  Titr" panose="00000700000000000000" pitchFamily="2" charset="-78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81" y="2796770"/>
            <a:ext cx="2473036" cy="1854777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132" y="3326600"/>
            <a:ext cx="1766596" cy="132494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861" y="3178660"/>
            <a:ext cx="1792139" cy="319148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641" y="2740888"/>
            <a:ext cx="2063750" cy="154781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170" y="4181122"/>
            <a:ext cx="2918691" cy="218901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67"/>
          <a:stretch/>
        </p:blipFill>
        <p:spPr>
          <a:xfrm>
            <a:off x="1827858" y="4651547"/>
            <a:ext cx="2611870" cy="171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13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sz="4000" dirty="0" smtClean="0">
                <a:cs typeface="2  Titr" panose="00000700000000000000" pitchFamily="2" charset="-78"/>
              </a:rPr>
              <a:t>چطور شروع کنیم</a:t>
            </a:r>
            <a:r>
              <a:rPr lang="fr-FR" sz="4000" dirty="0" smtClean="0">
                <a:cs typeface="2  Titr" panose="00000700000000000000" pitchFamily="2" charset="-78"/>
              </a:rPr>
              <a:t>: </a:t>
            </a:r>
            <a:r>
              <a:rPr lang="fa-IR" sz="4000" dirty="0" smtClean="0">
                <a:cs typeface="2  Titr" panose="00000700000000000000" pitchFamily="2" charset="-78"/>
              </a:rPr>
              <a:t>قایقرانی یک مهارت معروف در همه جهان هست</a:t>
            </a:r>
            <a:endParaRPr lang="fr-FR" sz="4000" dirty="0">
              <a:cs typeface="2  Titr" panose="00000700000000000000" pitchFamily="2" charset="-78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672" y="2793105"/>
            <a:ext cx="2826328" cy="1882622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70" y="3055748"/>
            <a:ext cx="2687781" cy="179185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062" y="4690268"/>
            <a:ext cx="3331647" cy="16529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70" y="4847603"/>
            <a:ext cx="3988304" cy="149561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040" y="3509375"/>
            <a:ext cx="4314456" cy="135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80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cs typeface="2  Titr" panose="00000700000000000000" pitchFamily="2" charset="-78"/>
              </a:rPr>
              <a:t> </a:t>
            </a:r>
            <a:r>
              <a:rPr lang="fa-IR" dirty="0" smtClean="0">
                <a:cs typeface="2  Titr" panose="00000700000000000000" pitchFamily="2" charset="-78"/>
              </a:rPr>
              <a:t>تکنیک های پاراکانو</a:t>
            </a:r>
            <a:endParaRPr lang="fr-FR" dirty="0">
              <a:cs typeface="2  Titr" panose="00000700000000000000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>
                <a:cs typeface="2  Nazanin" panose="00000400000000000000" pitchFamily="2" charset="-78"/>
              </a:rPr>
              <a:t>پاراکانو از قوانین  یکسان بیومکانیکی پیروی میکند.</a:t>
            </a:r>
          </a:p>
          <a:p>
            <a:pPr algn="r" rtl="1"/>
            <a:r>
              <a:rPr lang="fa-IR" dirty="0" smtClean="0">
                <a:cs typeface="2  Nazanin" panose="00000400000000000000" pitchFamily="2" charset="-78"/>
              </a:rPr>
              <a:t> نکات اصلی این است که: چطور در </a:t>
            </a:r>
            <a:r>
              <a:rPr lang="fa-IR" smtClean="0">
                <a:cs typeface="2  Nazanin" panose="00000400000000000000" pitchFamily="2" charset="-78"/>
              </a:rPr>
              <a:t>قایق </a:t>
            </a:r>
            <a:r>
              <a:rPr lang="fa-IR" smtClean="0">
                <a:cs typeface="2  Nazanin" panose="00000400000000000000" pitchFamily="2" charset="-78"/>
              </a:rPr>
              <a:t>بنشینیم</a:t>
            </a:r>
            <a:r>
              <a:rPr lang="fa-IR" dirty="0" smtClean="0">
                <a:cs typeface="2  Nazanin" panose="00000400000000000000" pitchFamily="2" charset="-78"/>
              </a:rPr>
              <a:t>، تعادل را احساس کنیم و بدانیم چطور با توانایی هایمان انتقال نیرو را انجام دهیم.</a:t>
            </a:r>
          </a:p>
          <a:p>
            <a:pPr algn="r" rtl="1"/>
            <a:r>
              <a:rPr lang="fa-IR" dirty="0" smtClean="0">
                <a:cs typeface="2  Nazanin" panose="00000400000000000000" pitchFamily="2" charset="-78"/>
              </a:rPr>
              <a:t>میتوانید قبل از آماده شدن و یادگیری مناسب تکنیک های قایق های استاندارد، از قایق های متعادل تر استفاده کنید تا بهتر یاد بگیرید.</a:t>
            </a:r>
            <a:endParaRPr lang="fr-FR" dirty="0">
              <a:cs typeface="2  Nazanin" panose="00000400000000000000" pitchFamily="2" charset="-78"/>
            </a:endParaRPr>
          </a:p>
          <a:p>
            <a:pPr marL="0" indent="0" algn="r" rtl="1">
              <a:buNone/>
            </a:pPr>
            <a:endParaRPr lang="fr-FR" dirty="0">
              <a:cs typeface="2  Nazanin" panose="00000400000000000000" pitchFamily="2" charset="-78"/>
            </a:endParaRPr>
          </a:p>
          <a:p>
            <a:pPr algn="r" rtl="1"/>
            <a:endParaRPr lang="fr-FR" dirty="0">
              <a:cs typeface="2  Nazanin" panose="00000400000000000000" pitchFamily="2" charset="-78"/>
            </a:endParaRPr>
          </a:p>
          <a:p>
            <a:pPr marL="0" indent="0" algn="r" rtl="1">
              <a:buNone/>
            </a:pPr>
            <a:endParaRPr lang="fr-FR" dirty="0">
              <a:cs typeface="2  Nazanin" panose="00000400000000000000" pitchFamily="2" charset="-78"/>
            </a:endParaRPr>
          </a:p>
          <a:p>
            <a:pPr algn="r" rtl="1"/>
            <a:endParaRPr lang="fr-FR" dirty="0">
              <a:cs typeface="2  Nazanin" panose="00000400000000000000" pitchFamily="2" charset="-78"/>
            </a:endParaRPr>
          </a:p>
          <a:p>
            <a:pPr algn="r" rtl="1"/>
            <a:endParaRPr lang="fr-FR" dirty="0">
              <a:cs typeface="2 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331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5536" y="1306697"/>
            <a:ext cx="7886700" cy="1770331"/>
          </a:xfrm>
        </p:spPr>
        <p:txBody>
          <a:bodyPr/>
          <a:lstStyle/>
          <a:p>
            <a:pPr algn="ctr" rtl="1"/>
            <a:r>
              <a:rPr lang="fa-IR" sz="4000" dirty="0" smtClean="0"/>
              <a:t/>
            </a:r>
            <a:br>
              <a:rPr lang="fa-IR" sz="4000" dirty="0" smtClean="0"/>
            </a:br>
            <a:r>
              <a:rPr lang="fa-IR" sz="4000" dirty="0"/>
              <a:t/>
            </a:r>
            <a:br>
              <a:rPr lang="fa-IR" sz="4000" dirty="0"/>
            </a:br>
            <a:r>
              <a:rPr lang="fa-IR" sz="4000" dirty="0" smtClean="0">
                <a:cs typeface="2  Titr" panose="00000700000000000000" pitchFamily="2" charset="-78"/>
              </a:rPr>
              <a:t>با پاراکانو ، از بهبود توانایی های خود لذت ببرید و سرعت روی آب را حس کنید. </a:t>
            </a:r>
            <a:r>
              <a:rPr lang="fa-IR" sz="4000" dirty="0" smtClean="0"/>
              <a:t/>
            </a:r>
            <a:br>
              <a:rPr lang="fa-IR" sz="4000" dirty="0" smtClean="0"/>
            </a:br>
            <a:endParaRPr lang="fr-FR" sz="4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36" y="3426004"/>
            <a:ext cx="3806245" cy="2537496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1" y="3426004"/>
            <a:ext cx="3936963" cy="253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4182" y="1579418"/>
            <a:ext cx="3422732" cy="4597544"/>
          </a:xfrm>
        </p:spPr>
        <p:txBody>
          <a:bodyPr/>
          <a:lstStyle/>
          <a:p>
            <a:pPr marL="0" indent="0" algn="r" rtl="1">
              <a:buNone/>
            </a:pPr>
            <a:endParaRPr lang="fr-FR" dirty="0"/>
          </a:p>
          <a:p>
            <a:pPr marL="0" indent="0" algn="r" rtl="1">
              <a:buNone/>
            </a:pPr>
            <a:endParaRPr lang="fr-FR" dirty="0"/>
          </a:p>
          <a:p>
            <a:pPr algn="r" rtl="1"/>
            <a:r>
              <a:rPr lang="fa-IR" sz="3200" dirty="0" smtClean="0">
                <a:cs typeface="2  Nazanin" panose="00000400000000000000" pitchFamily="2" charset="-78"/>
              </a:rPr>
              <a:t>فضای تمرین</a:t>
            </a:r>
            <a:endParaRPr lang="fr-FR" sz="3200" dirty="0">
              <a:cs typeface="2  Nazanin" panose="00000400000000000000" pitchFamily="2" charset="-78"/>
            </a:endParaRPr>
          </a:p>
          <a:p>
            <a:pPr algn="r" rtl="1"/>
            <a:r>
              <a:rPr lang="fa-IR" sz="3200" dirty="0" smtClean="0">
                <a:cs typeface="2  Nazanin" panose="00000400000000000000" pitchFamily="2" charset="-78"/>
              </a:rPr>
              <a:t>قایق ها</a:t>
            </a:r>
            <a:endParaRPr lang="fr-FR" sz="3200" dirty="0">
              <a:cs typeface="2  Nazanin" panose="00000400000000000000" pitchFamily="2" charset="-78"/>
            </a:endParaRPr>
          </a:p>
          <a:p>
            <a:pPr algn="r" rtl="1"/>
            <a:r>
              <a:rPr lang="fa-IR" sz="3200" dirty="0" smtClean="0">
                <a:cs typeface="2  Nazanin" panose="00000400000000000000" pitchFamily="2" charset="-78"/>
              </a:rPr>
              <a:t>پارو</a:t>
            </a:r>
            <a:endParaRPr lang="fr-FR" sz="3200" dirty="0">
              <a:cs typeface="2  Nazanin" panose="00000400000000000000" pitchFamily="2" charset="-78"/>
            </a:endParaRPr>
          </a:p>
          <a:p>
            <a:pPr algn="r" rtl="1"/>
            <a:r>
              <a:rPr lang="fa-IR" sz="3200" dirty="0" smtClean="0">
                <a:cs typeface="2  Nazanin" panose="00000400000000000000" pitchFamily="2" charset="-78"/>
              </a:rPr>
              <a:t>سازگاری</a:t>
            </a:r>
            <a:r>
              <a:rPr lang="fr-FR" sz="3200" dirty="0" smtClean="0">
                <a:cs typeface="2  Nazanin" panose="00000400000000000000" pitchFamily="2" charset="-78"/>
              </a:rPr>
              <a:t> </a:t>
            </a:r>
            <a:endParaRPr lang="fr-FR" sz="3200" dirty="0">
              <a:cs typeface="2  Nazanin" panose="00000400000000000000" pitchFamily="2" charset="-78"/>
            </a:endParaRPr>
          </a:p>
          <a:p>
            <a:pPr algn="r" rtl="1"/>
            <a:r>
              <a:rPr lang="fa-IR" sz="3200" dirty="0" smtClean="0">
                <a:cs typeface="2  Nazanin" panose="00000400000000000000" pitchFamily="2" charset="-78"/>
              </a:rPr>
              <a:t>از کجا شروع کنم</a:t>
            </a:r>
            <a:endParaRPr lang="fr-FR" sz="3200" dirty="0">
              <a:cs typeface="2  Nazanin" panose="00000400000000000000" pitchFamily="2" charset="-78"/>
            </a:endParaRPr>
          </a:p>
          <a:p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0"/>
          <a:stretch/>
        </p:blipFill>
        <p:spPr>
          <a:xfrm>
            <a:off x="3643745" y="1953106"/>
            <a:ext cx="5185931" cy="4223856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169607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388793C2-E65A-49FB-A1D4-F788A4BD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>
                <a:cs typeface="2  Titr" panose="00000700000000000000" pitchFamily="2" charset="-78"/>
              </a:rPr>
              <a:t>فضای تمرین 1</a:t>
            </a:r>
            <a:endParaRPr lang="x-none" dirty="0">
              <a:cs typeface="2  Titr" panose="000007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384C0767-C619-491F-826B-60EE1B0F8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1" y="2429206"/>
            <a:ext cx="5007428" cy="3623251"/>
          </a:xfrm>
        </p:spPr>
        <p:txBody>
          <a:bodyPr>
            <a:noAutofit/>
          </a:bodyPr>
          <a:lstStyle/>
          <a:p>
            <a:pPr algn="r" rtl="1"/>
            <a:r>
              <a:rPr lang="fa-IR" sz="3200" dirty="0" smtClean="0">
                <a:cs typeface="2  Nazanin" panose="00000400000000000000" pitchFamily="2" charset="-78"/>
              </a:rPr>
              <a:t>هر جایی که دارای آب آرام است: رودخانه، دریاچه و مرداب</a:t>
            </a:r>
            <a:endParaRPr lang="fr-FR" sz="3200" dirty="0">
              <a:cs typeface="2  Nazanin" panose="00000400000000000000" pitchFamily="2" charset="-78"/>
            </a:endParaRPr>
          </a:p>
          <a:p>
            <a:pPr algn="r" rtl="1"/>
            <a:r>
              <a:rPr lang="fa-IR" sz="3200" dirty="0" smtClean="0">
                <a:cs typeface="2  Nazanin" panose="00000400000000000000" pitchFamily="2" charset="-78"/>
              </a:rPr>
              <a:t>کورس مسابقه</a:t>
            </a:r>
            <a:r>
              <a:rPr lang="fr-FR" sz="3200" dirty="0" smtClean="0">
                <a:cs typeface="2  Nazanin" panose="00000400000000000000" pitchFamily="2" charset="-78"/>
              </a:rPr>
              <a:t>:</a:t>
            </a:r>
            <a:r>
              <a:rPr lang="fa-IR" sz="3200" dirty="0" smtClean="0">
                <a:cs typeface="2  Nazanin" panose="00000400000000000000" pitchFamily="2" charset="-78"/>
              </a:rPr>
              <a:t>طول 200 متر و مستقیم.</a:t>
            </a:r>
            <a:endParaRPr lang="en-US" sz="3200" dirty="0">
              <a:cs typeface="2  Nazanin" panose="00000400000000000000" pitchFamily="2" charset="-78"/>
            </a:endParaRPr>
          </a:p>
          <a:p>
            <a:pPr algn="r" rtl="1"/>
            <a:r>
              <a:rPr lang="fa-IR" sz="3200" dirty="0" smtClean="0">
                <a:cs typeface="2  Nazanin" panose="00000400000000000000" pitchFamily="2" charset="-78"/>
              </a:rPr>
              <a:t>یک خط استارت و یک خط پایان و چهار شناور </a:t>
            </a:r>
            <a:r>
              <a:rPr lang="fa-IR" sz="3200" dirty="0" smtClean="0">
                <a:cs typeface="2  Nazanin" panose="00000400000000000000" pitchFamily="2" charset="-78"/>
              </a:rPr>
              <a:t>ب</a:t>
            </a:r>
            <a:r>
              <a:rPr lang="fa-IR" sz="3200" dirty="0" smtClean="0">
                <a:cs typeface="2  Nazanin" panose="00000400000000000000" pitchFamily="2" charset="-78"/>
              </a:rPr>
              <a:t>را</a:t>
            </a:r>
            <a:r>
              <a:rPr lang="fa-IR" sz="3200" dirty="0" smtClean="0">
                <a:cs typeface="2  Nazanin" panose="00000400000000000000" pitchFamily="2" charset="-78"/>
              </a:rPr>
              <a:t>ی </a:t>
            </a:r>
            <a:r>
              <a:rPr lang="fa-IR" sz="3200" dirty="0" smtClean="0">
                <a:cs typeface="2  Nazanin" panose="00000400000000000000" pitchFamily="2" charset="-78"/>
              </a:rPr>
              <a:t>شروع اولین  مسابقه کافیست.</a:t>
            </a:r>
            <a:endParaRPr lang="en-US" sz="3200" dirty="0" smtClean="0">
              <a:cs typeface="2  Nazanin" panose="00000400000000000000" pitchFamily="2" charset="-78"/>
            </a:endParaRPr>
          </a:p>
          <a:p>
            <a:pPr marL="0" indent="0" algn="r" rtl="1">
              <a:buNone/>
            </a:pPr>
            <a:endParaRPr lang="fr-FR" sz="3200" dirty="0">
              <a:cs typeface="2  Nazanin" panose="00000400000000000000" pitchFamily="2" charset="-78"/>
            </a:endParaRPr>
          </a:p>
          <a:p>
            <a:pPr algn="r" rtl="1"/>
            <a:endParaRPr lang="fr-FR" sz="3200" dirty="0">
              <a:cs typeface="2  Nazanin" panose="00000400000000000000" pitchFamily="2" charset="-78"/>
            </a:endParaRPr>
          </a:p>
          <a:p>
            <a:pPr algn="r" rtl="1"/>
            <a:endParaRPr lang="x-none" sz="3200" dirty="0">
              <a:cs typeface="2  Nazanin" panose="00000400000000000000" pitchFamily="2" charset="-78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874" y="2660073"/>
            <a:ext cx="4082471" cy="3061853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312137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4" r="23637" b="32341"/>
          <a:stretch/>
        </p:blipFill>
        <p:spPr>
          <a:xfrm>
            <a:off x="4311362" y="3959802"/>
            <a:ext cx="4603782" cy="2027857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388793C2-E65A-49FB-A1D4-F788A4BD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cs typeface="2  Titr" panose="00000700000000000000" pitchFamily="2" charset="-78"/>
              </a:rPr>
              <a:t>فضای تمرین </a:t>
            </a:r>
            <a:r>
              <a:rPr lang="fa-IR" dirty="0" smtClean="0">
                <a:cs typeface="2  Titr" panose="00000700000000000000" pitchFamily="2" charset="-78"/>
              </a:rPr>
              <a:t>2</a:t>
            </a:r>
            <a:endParaRPr lang="x-none" dirty="0">
              <a:cs typeface="2  Titr" panose="000007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384C0767-C619-491F-826B-60EE1B0F8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69030" y="2409598"/>
            <a:ext cx="9355201" cy="3788001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>
                <a:cs typeface="2  Nazanin" panose="00000400000000000000" pitchFamily="2" charset="-78"/>
              </a:rPr>
              <a:t>8 یا 9 لاین که توسط شناور به فاصله هر 10 متر مشخص شده</a:t>
            </a:r>
          </a:p>
          <a:p>
            <a:pPr algn="r" rtl="1"/>
            <a:r>
              <a:rPr lang="fa-IR" dirty="0" smtClean="0">
                <a:cs typeface="2  Nazanin" panose="00000400000000000000" pitchFamily="2" charset="-78"/>
              </a:rPr>
              <a:t>عرض 9 متر</a:t>
            </a:r>
          </a:p>
          <a:p>
            <a:pPr algn="ctr" rtl="1"/>
            <a:r>
              <a:rPr lang="fa-IR" dirty="0" smtClean="0">
                <a:cs typeface="2  Nazanin" panose="00000400000000000000" pitchFamily="2" charset="-78"/>
              </a:rPr>
              <a:t>سیستم شروع اتوماتیک یا فرمان </a:t>
            </a:r>
            <a:r>
              <a:rPr lang="en-US" dirty="0" smtClean="0">
                <a:cs typeface="2  Nazanin" panose="00000400000000000000" pitchFamily="2" charset="-78"/>
              </a:rPr>
              <a:t>  </a:t>
            </a:r>
          </a:p>
          <a:p>
            <a:pPr algn="ctr" rtl="1"/>
            <a:r>
              <a:rPr lang="en-US" dirty="0" smtClean="0">
                <a:cs typeface="2  Nazanin" panose="00000400000000000000" pitchFamily="2" charset="-78"/>
              </a:rPr>
              <a:t>Ready ...</a:t>
            </a:r>
            <a:r>
              <a:rPr lang="en-US" dirty="0" err="1" smtClean="0">
                <a:cs typeface="2  Nazanin" panose="00000400000000000000" pitchFamily="2" charset="-78"/>
              </a:rPr>
              <a:t>Set..Go</a:t>
            </a:r>
            <a:endParaRPr lang="en-US" dirty="0">
              <a:cs typeface="2  Nazanin" panose="00000400000000000000" pitchFamily="2" charset="-78"/>
            </a:endParaRPr>
          </a:p>
          <a:p>
            <a:pPr algn="ctr" rtl="1"/>
            <a:r>
              <a:rPr lang="fa-IR" dirty="0" smtClean="0">
                <a:cs typeface="2  Nazanin" panose="00000400000000000000" pitchFamily="2" charset="-78"/>
              </a:rPr>
              <a:t>200 متر برای رسیدن به خط پایان</a:t>
            </a:r>
            <a:r>
              <a:rPr lang="en-US" dirty="0" smtClean="0">
                <a:cs typeface="2  Nazanin" panose="00000400000000000000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78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388793C2-E65A-49FB-A1D4-F788A4BD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2  Titr" panose="00000700000000000000" pitchFamily="2" charset="-78"/>
              </a:rPr>
              <a:t>قایق ها </a:t>
            </a:r>
            <a:r>
              <a:rPr lang="fr-FR" dirty="0" smtClean="0"/>
              <a:t>: </a:t>
            </a:r>
            <a:r>
              <a:rPr lang="fr-FR" dirty="0"/>
              <a:t>kayak = K1</a:t>
            </a:r>
            <a:endParaRPr lang="x-none" dirty="0"/>
          </a:p>
        </p:txBody>
      </p:sp>
      <p:pic>
        <p:nvPicPr>
          <p:cNvPr id="2" name="Espace réservé du contenu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082" y="2512333"/>
            <a:ext cx="3114027" cy="2076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45" y="2532567"/>
            <a:ext cx="3366655" cy="2524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199231"/>
            <a:ext cx="3269673" cy="2165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325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388793C2-E65A-49FB-A1D4-F788A4BD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2  Titr" panose="00000700000000000000" pitchFamily="2" charset="-78"/>
              </a:rPr>
              <a:t>قایق ها</a:t>
            </a:r>
            <a:r>
              <a:rPr lang="fr-FR" dirty="0" smtClean="0"/>
              <a:t>: </a:t>
            </a:r>
            <a:r>
              <a:rPr lang="fr-FR" dirty="0"/>
              <a:t>va’a= V1</a:t>
            </a:r>
            <a:endParaRPr lang="x-none" dirty="0"/>
          </a:p>
        </p:txBody>
      </p:sp>
      <p:pic>
        <p:nvPicPr>
          <p:cNvPr id="13" name="Espace réservé du contenu 1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9" y="2512333"/>
            <a:ext cx="3134219" cy="2297690"/>
          </a:xfr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3" y="4810023"/>
            <a:ext cx="2191166" cy="1514576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998" y="2512333"/>
            <a:ext cx="5718399" cy="381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6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388793C2-E65A-49FB-A1D4-F788A4BDD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093" y="282998"/>
            <a:ext cx="7886700" cy="1018268"/>
          </a:xfrm>
        </p:spPr>
        <p:txBody>
          <a:bodyPr/>
          <a:lstStyle/>
          <a:p>
            <a:pPr algn="ctr"/>
            <a:r>
              <a:rPr lang="fa-IR" dirty="0" smtClean="0">
                <a:solidFill>
                  <a:schemeClr val="bg1"/>
                </a:solidFill>
                <a:cs typeface="2  Titr" panose="00000700000000000000" pitchFamily="2" charset="-78"/>
              </a:rPr>
              <a:t>مقررات مربوط به قایق</a:t>
            </a:r>
            <a:endParaRPr lang="x-none" dirty="0">
              <a:solidFill>
                <a:schemeClr val="bg1"/>
              </a:solidFill>
              <a:cs typeface="2  Titr" panose="00000700000000000000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 </a:t>
            </a:r>
          </a:p>
          <a:p>
            <a:endParaRPr lang="fr-FR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xmlns="" id="{0A41EF6C-2163-47C4-9A4E-D93AD1A195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049639"/>
              </p:ext>
            </p:extLst>
          </p:nvPr>
        </p:nvGraphicFramePr>
        <p:xfrm>
          <a:off x="348343" y="1301266"/>
          <a:ext cx="7946322" cy="2777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54089">
                  <a:extLst>
                    <a:ext uri="{9D8B030D-6E8A-4147-A177-3AD203B41FA5}">
                      <a16:colId xmlns:a16="http://schemas.microsoft.com/office/drawing/2014/main" xmlns="" val="443693263"/>
                    </a:ext>
                  </a:extLst>
                </a:gridCol>
                <a:gridCol w="2106108">
                  <a:extLst>
                    <a:ext uri="{9D8B030D-6E8A-4147-A177-3AD203B41FA5}">
                      <a16:colId xmlns:a16="http://schemas.microsoft.com/office/drawing/2014/main" xmlns="" val="1711864074"/>
                    </a:ext>
                  </a:extLst>
                </a:gridCol>
                <a:gridCol w="3286125">
                  <a:extLst>
                    <a:ext uri="{9D8B030D-6E8A-4147-A177-3AD203B41FA5}">
                      <a16:colId xmlns:a16="http://schemas.microsoft.com/office/drawing/2014/main" xmlns="" val="1992490792"/>
                    </a:ext>
                  </a:extLst>
                </a:gridCol>
              </a:tblGrid>
              <a:tr h="416643">
                <a:tc>
                  <a:txBody>
                    <a:bodyPr/>
                    <a:lstStyle/>
                    <a:p>
                      <a:pPr algn="ctr" fontAlgn="b"/>
                      <a:r>
                        <a:rPr lang="fa-I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2  Nazanin" panose="00000400000000000000" pitchFamily="2" charset="-78"/>
                        </a:rPr>
                        <a:t>قایق ها</a:t>
                      </a:r>
                      <a:endParaRPr lang="es-C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2  Nazanin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Kayak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Va´a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969791144"/>
                  </a:ext>
                </a:extLst>
              </a:tr>
              <a:tr h="405069">
                <a:tc>
                  <a:txBody>
                    <a:bodyPr/>
                    <a:lstStyle/>
                    <a:p>
                      <a:pPr algn="l" fontAlgn="b"/>
                      <a:r>
                        <a:rPr lang="fa-IR" sz="2400" u="none" strike="noStrike" dirty="0" smtClean="0">
                          <a:effectLst/>
                          <a:cs typeface="2  Nazanin" panose="00000400000000000000" pitchFamily="2" charset="-78"/>
                        </a:rPr>
                        <a:t>حداکثر طول</a:t>
                      </a:r>
                      <a:r>
                        <a:rPr lang="es-CL" sz="2000" u="none" strike="noStrike" dirty="0" smtClean="0">
                          <a:effectLst/>
                        </a:rPr>
                        <a:t>(cm</a:t>
                      </a:r>
                      <a:r>
                        <a:rPr lang="es-CL" sz="2000" u="none" strike="noStrike" dirty="0">
                          <a:effectLst/>
                        </a:rPr>
                        <a:t>)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 dirty="0">
                          <a:effectLst/>
                        </a:rPr>
                        <a:t>520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730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962938926"/>
                  </a:ext>
                </a:extLst>
              </a:tr>
              <a:tr h="405069">
                <a:tc>
                  <a:txBody>
                    <a:bodyPr/>
                    <a:lstStyle/>
                    <a:p>
                      <a:pPr algn="l" fontAlgn="b"/>
                      <a:r>
                        <a:rPr lang="fa-IR" sz="2400" u="none" strike="noStrike" dirty="0" smtClean="0">
                          <a:effectLst/>
                          <a:cs typeface="2  Nazanin" panose="00000400000000000000" pitchFamily="2" charset="-78"/>
                        </a:rPr>
                        <a:t>حداقل عرض</a:t>
                      </a:r>
                      <a:r>
                        <a:rPr lang="es-CL" sz="2000" u="none" strike="noStrike" dirty="0" smtClean="0">
                          <a:effectLst/>
                        </a:rPr>
                        <a:t>(cm</a:t>
                      </a:r>
                      <a:r>
                        <a:rPr lang="es-CL" sz="2000" u="none" strike="noStrike" dirty="0">
                          <a:effectLst/>
                        </a:rPr>
                        <a:t>)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50*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2000" u="none" strike="noStrike">
                          <a:effectLst/>
                        </a:rPr>
                        <a:t> 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4046660"/>
                  </a:ext>
                </a:extLst>
              </a:tr>
              <a:tr h="405069">
                <a:tc>
                  <a:txBody>
                    <a:bodyPr/>
                    <a:lstStyle/>
                    <a:p>
                      <a:pPr algn="l" fontAlgn="b"/>
                      <a:r>
                        <a:rPr lang="fa-I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2  Nazanin" panose="00000400000000000000" pitchFamily="2" charset="-78"/>
                        </a:rPr>
                        <a:t>حداقل</a:t>
                      </a:r>
                      <a:r>
                        <a:rPr lang="fa-IR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2  Nazanin" panose="00000400000000000000" pitchFamily="2" charset="-78"/>
                        </a:rPr>
                        <a:t> وزن</a:t>
                      </a:r>
                      <a:endParaRPr lang="es-C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2  Nazanin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12 kg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13kg**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097767558"/>
                  </a:ext>
                </a:extLst>
              </a:tr>
              <a:tr h="405069">
                <a:tc gridSpan="3">
                  <a:txBody>
                    <a:bodyPr/>
                    <a:lstStyle/>
                    <a:p>
                      <a:pPr algn="r" rtl="1" fontAlgn="b"/>
                      <a:r>
                        <a:rPr lang="fa-IR" sz="2400" u="none" strike="noStrike" dirty="0" smtClean="0">
                          <a:effectLst/>
                          <a:cs typeface="2  Nazanin" panose="00000400000000000000" pitchFamily="2" charset="-78"/>
                        </a:rPr>
                        <a:t>* نکته:</a:t>
                      </a:r>
                      <a:r>
                        <a:rPr lang="fa-IR" sz="2400" u="none" strike="noStrike" baseline="0" dirty="0" smtClean="0">
                          <a:effectLst/>
                          <a:cs typeface="2  Nazanin" panose="00000400000000000000" pitchFamily="2" charset="-78"/>
                        </a:rPr>
                        <a:t> اندازه گیری 10 سانتیمتر از کف قایق</a:t>
                      </a:r>
                      <a:endParaRPr lang="es-MX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2  Nazanin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40897843"/>
                  </a:ext>
                </a:extLst>
              </a:tr>
              <a:tr h="416643">
                <a:tc gridSpan="3"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u="none" strike="noStrike" dirty="0" smtClean="0">
                          <a:effectLst/>
                          <a:cs typeface="2  Nazanin" panose="00000400000000000000" pitchFamily="2" charset="-78"/>
                        </a:rPr>
                        <a:t>شامل :</a:t>
                      </a:r>
                      <a:r>
                        <a:rPr lang="es-MX" sz="2400" u="none" strike="noStrike" dirty="0" smtClean="0">
                          <a:effectLst/>
                          <a:cs typeface="2  Nazanin" panose="00000400000000000000" pitchFamily="2" charset="-78"/>
                        </a:rPr>
                        <a:t>**</a:t>
                      </a:r>
                    </a:p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u="none" strike="noStrike" dirty="0" err="1" smtClean="0">
                          <a:effectLst/>
                          <a:cs typeface="2  Nazanin" panose="00000400000000000000" pitchFamily="2" charset="-78"/>
                        </a:rPr>
                        <a:t>hull</a:t>
                      </a:r>
                      <a:r>
                        <a:rPr lang="es-MX" sz="2400" u="none" strike="noStrike" dirty="0" smtClean="0">
                          <a:effectLst/>
                          <a:cs typeface="2  Nazanin" panose="00000400000000000000" pitchFamily="2" charset="-78"/>
                        </a:rPr>
                        <a:t>, ama and </a:t>
                      </a:r>
                      <a:r>
                        <a:rPr lang="es-MX" sz="2400" u="none" strike="noStrike" dirty="0" err="1" smtClean="0">
                          <a:effectLst/>
                          <a:cs typeface="2  Nazanin" panose="00000400000000000000" pitchFamily="2" charset="-78"/>
                        </a:rPr>
                        <a:t>iato</a:t>
                      </a:r>
                      <a:endParaRPr lang="es-MX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2  Nazanin" panose="00000400000000000000" pitchFamily="2" charset="-78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10361388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198F54A2-159C-40DE-BA5A-E5BFBE1763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63" y="3961781"/>
            <a:ext cx="8314006" cy="141157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7F588EA9-F76C-4F23-8661-392FCD6D6F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63" y="5492551"/>
            <a:ext cx="7689971" cy="80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60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1494064"/>
            <a:ext cx="7886700" cy="1577747"/>
          </a:xfrm>
        </p:spPr>
        <p:txBody>
          <a:bodyPr/>
          <a:lstStyle/>
          <a:p>
            <a:pPr algn="ctr" rtl="1"/>
            <a:r>
              <a:rPr lang="fa-IR" dirty="0" smtClean="0">
                <a:cs typeface="2  Titr" panose="00000700000000000000" pitchFamily="2" charset="-78"/>
              </a:rPr>
              <a:t>پاروهای کایاک</a:t>
            </a:r>
            <a:r>
              <a:rPr lang="fr-FR" dirty="0" smtClean="0">
                <a:cs typeface="2  Titr" panose="00000700000000000000" pitchFamily="2" charset="-78"/>
              </a:rPr>
              <a:t>: </a:t>
            </a:r>
            <a:r>
              <a:rPr lang="fa-IR" dirty="0" smtClean="0">
                <a:cs typeface="2  Titr" panose="00000700000000000000" pitchFamily="2" charset="-78"/>
              </a:rPr>
              <a:t>دو تیغه صاف یا بالی شکل</a:t>
            </a:r>
            <a:r>
              <a:rPr lang="fr-FR" dirty="0">
                <a:cs typeface="2  Titr" panose="00000700000000000000" pitchFamily="2" charset="-78"/>
              </a:rPr>
              <a:t/>
            </a:r>
            <a:br>
              <a:rPr lang="fr-FR" dirty="0">
                <a:cs typeface="2  Titr" panose="00000700000000000000" pitchFamily="2" charset="-78"/>
              </a:rPr>
            </a:br>
            <a:endParaRPr lang="fr-FR" dirty="0">
              <a:cs typeface="2  Titr" panose="00000700000000000000" pitchFamily="2" charset="-78"/>
            </a:endParaRP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38" y="3071812"/>
            <a:ext cx="3002962" cy="3002962"/>
          </a:xfrm>
        </p:spPr>
      </p:pic>
      <p:pic>
        <p:nvPicPr>
          <p:cNvPr id="1026" name="Picture 2" descr="https://www.canoe-kayak-mag.fr/wp-content/uploads/2017/02/maxime_beaumont_2%C2%A9julien_crosni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2363" y="18650526"/>
            <a:ext cx="11204573" cy="745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3071812"/>
            <a:ext cx="2200275" cy="220027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862" y="3191286"/>
            <a:ext cx="2883488" cy="288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91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4000" dirty="0" err="1">
                <a:cs typeface="2  Titr" panose="00000700000000000000" pitchFamily="2" charset="-78"/>
              </a:rPr>
              <a:t>Va’a</a:t>
            </a:r>
            <a:r>
              <a:rPr lang="fr-FR" sz="4000" dirty="0">
                <a:cs typeface="2  Titr" panose="00000700000000000000" pitchFamily="2" charset="-78"/>
              </a:rPr>
              <a:t> </a:t>
            </a:r>
            <a:r>
              <a:rPr lang="fa-IR" sz="4000" dirty="0" smtClean="0">
                <a:cs typeface="2  Titr" panose="00000700000000000000" pitchFamily="2" charset="-78"/>
              </a:rPr>
              <a:t>پاروهای</a:t>
            </a:r>
            <a:r>
              <a:rPr lang="fr-FR" sz="4000" dirty="0" smtClean="0">
                <a:cs typeface="2  Titr" panose="00000700000000000000" pitchFamily="2" charset="-78"/>
              </a:rPr>
              <a:t>  </a:t>
            </a:r>
            <a:r>
              <a:rPr lang="fr-FR" sz="4000" dirty="0">
                <a:cs typeface="2  Titr" panose="00000700000000000000" pitchFamily="2" charset="-78"/>
              </a:rPr>
              <a:t>: </a:t>
            </a:r>
            <a:r>
              <a:rPr lang="fa-IR" sz="4000" dirty="0" smtClean="0">
                <a:cs typeface="2  Titr" panose="00000700000000000000" pitchFamily="2" charset="-78"/>
              </a:rPr>
              <a:t>یک تیغه با طرح کانو یا تاهیتی</a:t>
            </a:r>
            <a:endParaRPr lang="fr-FR" sz="4000" dirty="0">
              <a:cs typeface="2  Titr" panose="00000700000000000000" pitchFamily="2" charset="-78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325" y="2740828"/>
            <a:ext cx="3519053" cy="3519053"/>
          </a:xfrm>
          <a:prstGeom prst="rect">
            <a:avLst/>
          </a:prstGeom>
        </p:spPr>
      </p:pic>
      <p:pic>
        <p:nvPicPr>
          <p:cNvPr id="9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812049"/>
            <a:ext cx="2554814" cy="3376613"/>
          </a:xfr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44A421A7-851D-40FF-84DA-9D4339F4DF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144" y="3035527"/>
            <a:ext cx="2821841" cy="262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33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F powerpoint template NH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11C1F118-85C2-4BF3-BA04-7929B5A4BB88}" vid="{F907CF2D-3781-4D3C-AF99-B87DF7BA679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ICF powerpoint template NH</Template>
  <TotalTime>329</TotalTime>
  <Words>254</Words>
  <Application>Microsoft Office PowerPoint</Application>
  <PresentationFormat>On-screen Show (4:3)</PresentationFormat>
  <Paragraphs>50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2  Nazanin</vt:lpstr>
      <vt:lpstr>2  Titr</vt:lpstr>
      <vt:lpstr>Arial</vt:lpstr>
      <vt:lpstr>Calibri</vt:lpstr>
      <vt:lpstr>Etelka Light Pro</vt:lpstr>
      <vt:lpstr>Helvetica</vt:lpstr>
      <vt:lpstr>Times New Roman</vt:lpstr>
      <vt:lpstr>ICF powerpoint template NH</vt:lpstr>
      <vt:lpstr>معرفی کلی پاراکانو</vt:lpstr>
      <vt:lpstr>PowerPoint Presentation</vt:lpstr>
      <vt:lpstr>فضای تمرین 1</vt:lpstr>
      <vt:lpstr>فضای تمرین 2</vt:lpstr>
      <vt:lpstr>قایق ها : kayak = K1</vt:lpstr>
      <vt:lpstr>قایق ها: va’a= V1</vt:lpstr>
      <vt:lpstr>مقررات مربوط به قایق</vt:lpstr>
      <vt:lpstr>پاروهای کایاک: دو تیغه صاف یا بالی شکل </vt:lpstr>
      <vt:lpstr>Va’a پاروهای  : یک تیغه با طرح کانو یا تاهیتی</vt:lpstr>
      <vt:lpstr>سازگاری برای فیت شدن درون قایق و انتقال نیرو </vt:lpstr>
      <vt:lpstr>چطور شروع کنیم: قایقرانی یک مهارت معروف در همه جهان هست</vt:lpstr>
      <vt:lpstr> تکنیک های پاراکانو</vt:lpstr>
      <vt:lpstr>  با پاراکانو ، از بهبود توانایی های خود لذت ببرید و سرعت روی آب را حس کنید.  </vt:lpstr>
    </vt:vector>
  </TitlesOfParts>
  <Company>TechSmith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r.eash</dc:creator>
  <cp:lastModifiedBy>Win 8</cp:lastModifiedBy>
  <cp:revision>1035</cp:revision>
  <dcterms:created xsi:type="dcterms:W3CDTF">2017-08-21T08:48:16Z</dcterms:created>
  <dcterms:modified xsi:type="dcterms:W3CDTF">2020-06-07T20:00:55Z</dcterms:modified>
</cp:coreProperties>
</file>